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</p:sldIdLst>
  <p:sldSz cx="18288000" cy="10287000"/>
  <p:notesSz cx="6858000" cy="9144000"/>
  <p:embeddedFontLst>
    <p:embeddedFont>
      <p:font typeface="Anton" charset="1" panose="00000500000000000000"/>
      <p:regular r:id="rId29"/>
    </p:embeddedFont>
    <p:embeddedFont>
      <p:font typeface="Antonio" charset="1" panose="02000503000000000000"/>
      <p:regular r:id="rId30"/>
    </p:embeddedFont>
    <p:embeddedFont>
      <p:font typeface="Times New Roman" charset="1" panose="02030502070405020303"/>
      <p:regular r:id="rId31"/>
    </p:embeddedFont>
    <p:embeddedFont>
      <p:font typeface="Montserrat" charset="1" panose="00000500000000000000"/>
      <p:regular r:id="rId32"/>
    </p:embeddedFont>
    <p:embeddedFont>
      <p:font typeface="Poppins Bold Italics" charset="1" panose="00000800000000000000"/>
      <p:regular r:id="rId33"/>
    </p:embeddedFont>
    <p:embeddedFont>
      <p:font typeface="Poppins" charset="1" panose="00000500000000000000"/>
      <p:regular r:id="rId34"/>
    </p:embeddedFont>
    <p:embeddedFont>
      <p:font typeface="Cooper Hewitt Bold" charset="1" panose="00000000000000000000"/>
      <p:regular r:id="rId3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20.jpeg" Type="http://schemas.openxmlformats.org/officeDocument/2006/relationships/image"/><Relationship Id="rId5" Target="../media/image2.png" Type="http://schemas.openxmlformats.org/officeDocument/2006/relationships/image"/><Relationship Id="rId6" Target="../media/image3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jpe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jpe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3.svg" Type="http://schemas.openxmlformats.org/officeDocument/2006/relationships/image"/><Relationship Id="rId4" Target="../media/image24.jpe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jpe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jpe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jpe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jpe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2" Target="../media/image10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jpe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jpe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jpeg" Type="http://schemas.openxmlformats.org/officeDocument/2006/relationships/image"/><Relationship Id="rId3" Target="../media/image29.jpe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jpeg" Type="http://schemas.openxmlformats.org/officeDocument/2006/relationships/image"/><Relationship Id="rId3" Target="../media/image31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12.png" Type="http://schemas.openxmlformats.org/officeDocument/2006/relationships/image"/><Relationship Id="rId6" Target="../media/image13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4.jpeg" Type="http://schemas.openxmlformats.org/officeDocument/2006/relationships/image"/><Relationship Id="rId5" Target="../media/image2.png" Type="http://schemas.openxmlformats.org/officeDocument/2006/relationships/image"/><Relationship Id="rId6" Target="../media/image3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.svg" Type="http://schemas.openxmlformats.org/officeDocument/2006/relationships/image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5.jpeg" Type="http://schemas.openxmlformats.org/officeDocument/2006/relationships/image"/><Relationship Id="rId5" Target="../media/image2.png" Type="http://schemas.openxmlformats.org/officeDocument/2006/relationships/image"/><Relationship Id="rId6" Target="../media/image3.sv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Relationship Id="rId9" Target="../media/image6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.svg" Type="http://schemas.openxmlformats.org/officeDocument/2006/relationships/image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6.jpeg" Type="http://schemas.openxmlformats.org/officeDocument/2006/relationships/image"/><Relationship Id="rId5" Target="../media/image2.png" Type="http://schemas.openxmlformats.org/officeDocument/2006/relationships/image"/><Relationship Id="rId6" Target="../media/image3.sv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Relationship Id="rId9" Target="../media/image6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7.jpeg" Type="http://schemas.openxmlformats.org/officeDocument/2006/relationships/image"/><Relationship Id="rId5" Target="../media/image2.png" Type="http://schemas.openxmlformats.org/officeDocument/2006/relationships/image"/><Relationship Id="rId6" Target="../media/image3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.svg" Type="http://schemas.openxmlformats.org/officeDocument/2006/relationships/image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8.jpeg" Type="http://schemas.openxmlformats.org/officeDocument/2006/relationships/image"/><Relationship Id="rId5" Target="../media/image2.png" Type="http://schemas.openxmlformats.org/officeDocument/2006/relationships/image"/><Relationship Id="rId6" Target="../media/image3.sv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Relationship Id="rId9" Target="../media/image6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.svg" Type="http://schemas.openxmlformats.org/officeDocument/2006/relationships/image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9.jpeg" Type="http://schemas.openxmlformats.org/officeDocument/2006/relationships/image"/><Relationship Id="rId5" Target="../media/image2.png" Type="http://schemas.openxmlformats.org/officeDocument/2006/relationships/image"/><Relationship Id="rId6" Target="../media/image3.sv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Relationship Id="rId9" Target="../media/image6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117112" y="-66478"/>
            <a:ext cx="14775575" cy="10353478"/>
          </a:xfrm>
          <a:custGeom>
            <a:avLst/>
            <a:gdLst/>
            <a:ahLst/>
            <a:cxnLst/>
            <a:rect r="r" b="b" t="t" l="l"/>
            <a:pathLst>
              <a:path h="10353478" w="14775575">
                <a:moveTo>
                  <a:pt x="0" y="0"/>
                </a:moveTo>
                <a:lnTo>
                  <a:pt x="14775574" y="0"/>
                </a:lnTo>
                <a:lnTo>
                  <a:pt x="14775574" y="10353478"/>
                </a:lnTo>
                <a:lnTo>
                  <a:pt x="0" y="103534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173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3338277" y="503159"/>
            <a:ext cx="18561364" cy="9280682"/>
          </a:xfrm>
          <a:custGeom>
            <a:avLst/>
            <a:gdLst/>
            <a:ahLst/>
            <a:cxnLst/>
            <a:rect r="r" b="b" t="t" l="l"/>
            <a:pathLst>
              <a:path h="9280682" w="18561364">
                <a:moveTo>
                  <a:pt x="0" y="0"/>
                </a:moveTo>
                <a:lnTo>
                  <a:pt x="18561364" y="0"/>
                </a:lnTo>
                <a:lnTo>
                  <a:pt x="18561364" y="9280682"/>
                </a:lnTo>
                <a:lnTo>
                  <a:pt x="0" y="928068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994959" y="3052861"/>
            <a:ext cx="3972652" cy="4114800"/>
          </a:xfrm>
          <a:custGeom>
            <a:avLst/>
            <a:gdLst/>
            <a:ahLst/>
            <a:cxnLst/>
            <a:rect r="r" b="b" t="t" l="l"/>
            <a:pathLst>
              <a:path h="4114800" w="3972652">
                <a:moveTo>
                  <a:pt x="0" y="0"/>
                </a:moveTo>
                <a:lnTo>
                  <a:pt x="3972652" y="0"/>
                </a:lnTo>
                <a:lnTo>
                  <a:pt x="397265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994959" y="9822110"/>
            <a:ext cx="7520277" cy="464890"/>
          </a:xfrm>
          <a:custGeom>
            <a:avLst/>
            <a:gdLst/>
            <a:ahLst/>
            <a:cxnLst/>
            <a:rect r="r" b="b" t="t" l="l"/>
            <a:pathLst>
              <a:path h="464890" w="7520277">
                <a:moveTo>
                  <a:pt x="0" y="0"/>
                </a:moveTo>
                <a:lnTo>
                  <a:pt x="7520277" y="0"/>
                </a:lnTo>
                <a:lnTo>
                  <a:pt x="7520277" y="464890"/>
                </a:lnTo>
                <a:lnTo>
                  <a:pt x="0" y="46489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779429" y="-213089"/>
            <a:ext cx="7315200" cy="1847088"/>
          </a:xfrm>
          <a:custGeom>
            <a:avLst/>
            <a:gdLst/>
            <a:ahLst/>
            <a:cxnLst/>
            <a:rect r="r" b="b" t="t" l="l"/>
            <a:pathLst>
              <a:path h="1847088" w="7315200">
                <a:moveTo>
                  <a:pt x="0" y="0"/>
                </a:moveTo>
                <a:lnTo>
                  <a:pt x="7315200" y="0"/>
                </a:lnTo>
                <a:lnTo>
                  <a:pt x="7315200" y="1847088"/>
                </a:lnTo>
                <a:lnTo>
                  <a:pt x="0" y="184708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50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284463" y="-46330"/>
            <a:ext cx="9068417" cy="24556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049"/>
              </a:lnSpc>
              <a:spcBef>
                <a:spcPct val="0"/>
              </a:spcBef>
            </a:pPr>
            <a:r>
              <a:rPr lang="en-US" sz="14321">
                <a:solidFill>
                  <a:srgbClr val="5CE1E6"/>
                </a:solidFill>
                <a:latin typeface="Anton"/>
                <a:ea typeface="Anton"/>
                <a:cs typeface="Anton"/>
                <a:sym typeface="Anton"/>
              </a:rPr>
              <a:t>THE FUTURE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7401926" y="9822110"/>
            <a:ext cx="7315200" cy="1847088"/>
          </a:xfrm>
          <a:custGeom>
            <a:avLst/>
            <a:gdLst/>
            <a:ahLst/>
            <a:cxnLst/>
            <a:rect r="r" b="b" t="t" l="l"/>
            <a:pathLst>
              <a:path h="1847088" w="7315200">
                <a:moveTo>
                  <a:pt x="0" y="0"/>
                </a:moveTo>
                <a:lnTo>
                  <a:pt x="7315200" y="0"/>
                </a:lnTo>
                <a:lnTo>
                  <a:pt x="7315200" y="1847088"/>
                </a:lnTo>
                <a:lnTo>
                  <a:pt x="0" y="184708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50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3582903" y="2654622"/>
            <a:ext cx="9068417" cy="24556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049"/>
              </a:lnSpc>
              <a:spcBef>
                <a:spcPct val="0"/>
              </a:spcBef>
            </a:pPr>
            <a:r>
              <a:rPr lang="en-US" sz="14321">
                <a:solidFill>
                  <a:srgbClr val="5CE1E6"/>
                </a:solidFill>
                <a:latin typeface="Anton"/>
                <a:ea typeface="Anton"/>
                <a:cs typeface="Anton"/>
                <a:sym typeface="Anton"/>
              </a:rPr>
              <a:t>OF VEHICLES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296556" y="5330021"/>
            <a:ext cx="7375187" cy="29712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07"/>
              </a:lnSpc>
            </a:pPr>
            <a:r>
              <a:rPr lang="en-US" sz="5647">
                <a:solidFill>
                  <a:srgbClr val="FFFFFF"/>
                </a:solidFill>
                <a:latin typeface="Antonio"/>
                <a:ea typeface="Antonio"/>
                <a:cs typeface="Antonio"/>
                <a:sym typeface="Antonio"/>
              </a:rPr>
              <a:t>INNOVATION, AUTOMATION &amp; SUSTAINABILITY</a:t>
            </a:r>
          </a:p>
          <a:p>
            <a:pPr algn="l">
              <a:lnSpc>
                <a:spcPts val="7907"/>
              </a:lnSpc>
              <a:spcBef>
                <a:spcPct val="0"/>
              </a:spcBef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455923" y="7818681"/>
            <a:ext cx="9896958" cy="20034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819"/>
              </a:lnSpc>
            </a:pPr>
            <a:r>
              <a:rPr lang="en-US" sz="4599">
                <a:solidFill>
                  <a:srgbClr val="A6A6A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Neelanga Sooriyaarachchi</a:t>
            </a:r>
          </a:p>
          <a:p>
            <a:pPr algn="just">
              <a:lnSpc>
                <a:spcPts val="7819"/>
              </a:lnSpc>
            </a:pPr>
            <a:r>
              <a:rPr lang="en-US" sz="4599">
                <a:solidFill>
                  <a:srgbClr val="A6A6A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28.05.2025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4040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929847" y="2097919"/>
            <a:ext cx="3972652" cy="4114800"/>
          </a:xfrm>
          <a:custGeom>
            <a:avLst/>
            <a:gdLst/>
            <a:ahLst/>
            <a:cxnLst/>
            <a:rect r="r" b="b" t="t" l="l"/>
            <a:pathLst>
              <a:path h="4114800" w="3972652">
                <a:moveTo>
                  <a:pt x="0" y="0"/>
                </a:moveTo>
                <a:lnTo>
                  <a:pt x="3972653" y="0"/>
                </a:lnTo>
                <a:lnTo>
                  <a:pt x="397265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1285347" y="0"/>
            <a:ext cx="7002653" cy="10287000"/>
            <a:chOff x="0" y="0"/>
            <a:chExt cx="1084894" cy="159372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084894" cy="1593725"/>
            </a:xfrm>
            <a:custGeom>
              <a:avLst/>
              <a:gdLst/>
              <a:ahLst/>
              <a:cxnLst/>
              <a:rect r="r" b="b" t="t" l="l"/>
              <a:pathLst>
                <a:path h="1593725" w="1084894">
                  <a:moveTo>
                    <a:pt x="0" y="0"/>
                  </a:moveTo>
                  <a:lnTo>
                    <a:pt x="1084894" y="0"/>
                  </a:lnTo>
                  <a:lnTo>
                    <a:pt x="1084894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4"/>
              <a:stretch>
                <a:fillRect l="-23385" t="-24980" r="0" b="-1086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5400000">
            <a:off x="8203558" y="2474240"/>
            <a:ext cx="10677038" cy="5338519"/>
          </a:xfrm>
          <a:custGeom>
            <a:avLst/>
            <a:gdLst/>
            <a:ahLst/>
            <a:cxnLst/>
            <a:rect r="r" b="b" t="t" l="l"/>
            <a:pathLst>
              <a:path h="5338519" w="10677038">
                <a:moveTo>
                  <a:pt x="0" y="0"/>
                </a:moveTo>
                <a:lnTo>
                  <a:pt x="10677038" y="0"/>
                </a:lnTo>
                <a:lnTo>
                  <a:pt x="10677038" y="5338520"/>
                </a:lnTo>
                <a:lnTo>
                  <a:pt x="0" y="533852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43842" y="-69114"/>
            <a:ext cx="11457148" cy="71689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088"/>
              </a:lnSpc>
            </a:pPr>
            <a:r>
              <a:rPr lang="en-US" sz="13634">
                <a:solidFill>
                  <a:srgbClr val="5CE1E6"/>
                </a:solidFill>
                <a:latin typeface="Anton"/>
                <a:ea typeface="Anton"/>
                <a:cs typeface="Anton"/>
                <a:sym typeface="Anton"/>
              </a:rPr>
              <a:t> CHALLENGES AND CONSIDERATIONS</a:t>
            </a:r>
          </a:p>
          <a:p>
            <a:pPr algn="ctr">
              <a:lnSpc>
                <a:spcPts val="19088"/>
              </a:lnSpc>
              <a:spcBef>
                <a:spcPct val="0"/>
              </a:spcBef>
            </a:pP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2940461" y="9822110"/>
            <a:ext cx="7520277" cy="464890"/>
          </a:xfrm>
          <a:custGeom>
            <a:avLst/>
            <a:gdLst/>
            <a:ahLst/>
            <a:cxnLst/>
            <a:rect r="r" b="b" t="t" l="l"/>
            <a:pathLst>
              <a:path h="464890" w="7520277">
                <a:moveTo>
                  <a:pt x="0" y="0"/>
                </a:moveTo>
                <a:lnTo>
                  <a:pt x="7520277" y="0"/>
                </a:lnTo>
                <a:lnTo>
                  <a:pt x="7520277" y="464890"/>
                </a:lnTo>
                <a:lnTo>
                  <a:pt x="0" y="46489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4227280" y="4920776"/>
            <a:ext cx="6683545" cy="9709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07"/>
              </a:lnSpc>
            </a:pPr>
            <a:r>
              <a:rPr lang="en-US" sz="5647">
                <a:solidFill>
                  <a:srgbClr val="FFFFFF"/>
                </a:solidFill>
                <a:latin typeface="Antonio"/>
                <a:ea typeface="Antonio"/>
                <a:cs typeface="Antonio"/>
                <a:sym typeface="Antonio"/>
              </a:rPr>
              <a:t> WHAT STILL NEEDS WORK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32228" y="6642361"/>
            <a:ext cx="11937334" cy="31797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111"/>
              </a:lnSpc>
            </a:pPr>
            <a:r>
              <a:rPr lang="en-US" sz="365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Regulatory and ethical concerns (esp. autonomous driving).</a:t>
            </a:r>
          </a:p>
          <a:p>
            <a:pPr algn="just">
              <a:lnSpc>
                <a:spcPts val="5111"/>
              </a:lnSpc>
            </a:pPr>
            <a:r>
              <a:rPr lang="en-US" sz="365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Cybersecurity threats in connected cars.</a:t>
            </a:r>
          </a:p>
          <a:p>
            <a:pPr algn="just">
              <a:lnSpc>
                <a:spcPts val="5111"/>
              </a:lnSpc>
            </a:pPr>
            <a:r>
              <a:rPr lang="en-US" sz="365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Charging infrastructure and grid capacity.</a:t>
            </a:r>
          </a:p>
          <a:p>
            <a:pPr algn="just">
              <a:lnSpc>
                <a:spcPts val="5111"/>
              </a:lnSpc>
            </a:pPr>
          </a:p>
        </p:txBody>
      </p:sp>
      <p:grpSp>
        <p:nvGrpSpPr>
          <p:cNvPr name="Group 10" id="10"/>
          <p:cNvGrpSpPr/>
          <p:nvPr/>
        </p:nvGrpSpPr>
        <p:grpSpPr>
          <a:xfrm rot="0">
            <a:off x="660202" y="6709036"/>
            <a:ext cx="396278" cy="396278"/>
            <a:chOff x="0" y="0"/>
            <a:chExt cx="104369" cy="104369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04369" cy="104369"/>
            </a:xfrm>
            <a:custGeom>
              <a:avLst/>
              <a:gdLst/>
              <a:ahLst/>
              <a:cxnLst/>
              <a:rect r="r" b="b" t="t" l="l"/>
              <a:pathLst>
                <a:path h="104369" w="104369">
                  <a:moveTo>
                    <a:pt x="0" y="0"/>
                  </a:moveTo>
                  <a:lnTo>
                    <a:pt x="104369" y="0"/>
                  </a:lnTo>
                  <a:lnTo>
                    <a:pt x="104369" y="104369"/>
                  </a:lnTo>
                  <a:lnTo>
                    <a:pt x="0" y="104369"/>
                  </a:lnTo>
                  <a:close/>
                </a:path>
              </a:pathLst>
            </a:custGeom>
            <a:solidFill>
              <a:srgbClr val="5CE1E6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28575"/>
              <a:ext cx="104369" cy="1329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95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660202" y="8051235"/>
            <a:ext cx="396278" cy="396278"/>
            <a:chOff x="0" y="0"/>
            <a:chExt cx="104369" cy="104369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04369" cy="104369"/>
            </a:xfrm>
            <a:custGeom>
              <a:avLst/>
              <a:gdLst/>
              <a:ahLst/>
              <a:cxnLst/>
              <a:rect r="r" b="b" t="t" l="l"/>
              <a:pathLst>
                <a:path h="104369" w="104369">
                  <a:moveTo>
                    <a:pt x="0" y="0"/>
                  </a:moveTo>
                  <a:lnTo>
                    <a:pt x="104369" y="0"/>
                  </a:lnTo>
                  <a:lnTo>
                    <a:pt x="104369" y="104369"/>
                  </a:lnTo>
                  <a:lnTo>
                    <a:pt x="0" y="104369"/>
                  </a:lnTo>
                  <a:close/>
                </a:path>
              </a:pathLst>
            </a:custGeom>
            <a:solidFill>
              <a:srgbClr val="5CE1E6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28575"/>
              <a:ext cx="104369" cy="1329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95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660202" y="8679284"/>
            <a:ext cx="396278" cy="396278"/>
            <a:chOff x="0" y="0"/>
            <a:chExt cx="104369" cy="104369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04369" cy="104369"/>
            </a:xfrm>
            <a:custGeom>
              <a:avLst/>
              <a:gdLst/>
              <a:ahLst/>
              <a:cxnLst/>
              <a:rect r="r" b="b" t="t" l="l"/>
              <a:pathLst>
                <a:path h="104369" w="104369">
                  <a:moveTo>
                    <a:pt x="0" y="0"/>
                  </a:moveTo>
                  <a:lnTo>
                    <a:pt x="104369" y="0"/>
                  </a:lnTo>
                  <a:lnTo>
                    <a:pt x="104369" y="104369"/>
                  </a:lnTo>
                  <a:lnTo>
                    <a:pt x="0" y="104369"/>
                  </a:lnTo>
                  <a:close/>
                </a:path>
              </a:pathLst>
            </a:custGeom>
            <a:solidFill>
              <a:srgbClr val="5CE1E6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28575"/>
              <a:ext cx="104369" cy="1329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95"/>
                </a:lnSpc>
              </a:pPr>
            </a:p>
          </p:txBody>
        </p: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4040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7002653" cy="10287000"/>
            <a:chOff x="0" y="0"/>
            <a:chExt cx="1084894" cy="15937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84894" cy="1593725"/>
            </a:xfrm>
            <a:custGeom>
              <a:avLst/>
              <a:gdLst/>
              <a:ahLst/>
              <a:cxnLst/>
              <a:rect r="r" b="b" t="t" l="l"/>
              <a:pathLst>
                <a:path h="1593725" w="1084894">
                  <a:moveTo>
                    <a:pt x="0" y="0"/>
                  </a:moveTo>
                  <a:lnTo>
                    <a:pt x="1084894" y="0"/>
                  </a:lnTo>
                  <a:lnTo>
                    <a:pt x="1084894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2"/>
              <a:stretch>
                <a:fillRect l="0" t="-1086" r="0" b="-1086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1218308" y="0"/>
            <a:ext cx="7315200" cy="1847088"/>
          </a:xfrm>
          <a:custGeom>
            <a:avLst/>
            <a:gdLst/>
            <a:ahLst/>
            <a:cxnLst/>
            <a:rect r="r" b="b" t="t" l="l"/>
            <a:pathLst>
              <a:path h="1847088" w="7315200">
                <a:moveTo>
                  <a:pt x="0" y="0"/>
                </a:moveTo>
                <a:lnTo>
                  <a:pt x="7315200" y="0"/>
                </a:lnTo>
                <a:lnTo>
                  <a:pt x="7315200" y="1847088"/>
                </a:lnTo>
                <a:lnTo>
                  <a:pt x="0" y="184708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886950" y="168083"/>
            <a:ext cx="11148469" cy="47495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088"/>
              </a:lnSpc>
              <a:spcBef>
                <a:spcPct val="0"/>
              </a:spcBef>
            </a:pPr>
            <a:r>
              <a:rPr lang="en-US" sz="13634">
                <a:solidFill>
                  <a:srgbClr val="5CE1E6"/>
                </a:solidFill>
                <a:latin typeface="Anton"/>
                <a:ea typeface="Anton"/>
                <a:cs typeface="Anton"/>
                <a:sym typeface="Anton"/>
              </a:rPr>
              <a:t>VISION FOR 2035 AND BEYOND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6374849" y="8613918"/>
            <a:ext cx="396278" cy="396278"/>
            <a:chOff x="0" y="0"/>
            <a:chExt cx="104369" cy="10436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04369" cy="104369"/>
            </a:xfrm>
            <a:custGeom>
              <a:avLst/>
              <a:gdLst/>
              <a:ahLst/>
              <a:cxnLst/>
              <a:rect r="r" b="b" t="t" l="l"/>
              <a:pathLst>
                <a:path h="104369" w="104369">
                  <a:moveTo>
                    <a:pt x="0" y="0"/>
                  </a:moveTo>
                  <a:lnTo>
                    <a:pt x="104369" y="0"/>
                  </a:lnTo>
                  <a:lnTo>
                    <a:pt x="104369" y="104369"/>
                  </a:lnTo>
                  <a:lnTo>
                    <a:pt x="0" y="104369"/>
                  </a:lnTo>
                  <a:close/>
                </a:path>
              </a:pathLst>
            </a:custGeom>
            <a:solidFill>
              <a:srgbClr val="5CE1E6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28575"/>
              <a:ext cx="104369" cy="1329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95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6374849" y="7257713"/>
            <a:ext cx="396278" cy="396278"/>
            <a:chOff x="0" y="0"/>
            <a:chExt cx="104369" cy="10436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04369" cy="104369"/>
            </a:xfrm>
            <a:custGeom>
              <a:avLst/>
              <a:gdLst/>
              <a:ahLst/>
              <a:cxnLst/>
              <a:rect r="r" b="b" t="t" l="l"/>
              <a:pathLst>
                <a:path h="104369" w="104369">
                  <a:moveTo>
                    <a:pt x="0" y="0"/>
                  </a:moveTo>
                  <a:lnTo>
                    <a:pt x="104369" y="0"/>
                  </a:lnTo>
                  <a:lnTo>
                    <a:pt x="104369" y="104369"/>
                  </a:lnTo>
                  <a:lnTo>
                    <a:pt x="0" y="104369"/>
                  </a:lnTo>
                  <a:close/>
                </a:path>
              </a:pathLst>
            </a:custGeom>
            <a:solidFill>
              <a:srgbClr val="5CE1E6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28575"/>
              <a:ext cx="104369" cy="1329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95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6374849" y="6617558"/>
            <a:ext cx="396278" cy="396278"/>
            <a:chOff x="0" y="0"/>
            <a:chExt cx="104369" cy="104369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04369" cy="104369"/>
            </a:xfrm>
            <a:custGeom>
              <a:avLst/>
              <a:gdLst/>
              <a:ahLst/>
              <a:cxnLst/>
              <a:rect r="r" b="b" t="t" l="l"/>
              <a:pathLst>
                <a:path h="104369" w="104369">
                  <a:moveTo>
                    <a:pt x="0" y="0"/>
                  </a:moveTo>
                  <a:lnTo>
                    <a:pt x="104369" y="0"/>
                  </a:lnTo>
                  <a:lnTo>
                    <a:pt x="104369" y="104369"/>
                  </a:lnTo>
                  <a:lnTo>
                    <a:pt x="0" y="104369"/>
                  </a:lnTo>
                  <a:close/>
                </a:path>
              </a:pathLst>
            </a:custGeom>
            <a:solidFill>
              <a:srgbClr val="5CE1E6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28575"/>
              <a:ext cx="104369" cy="1329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95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12764137" y="4687241"/>
            <a:ext cx="5523863" cy="5721515"/>
          </a:xfrm>
          <a:custGeom>
            <a:avLst/>
            <a:gdLst/>
            <a:ahLst/>
            <a:cxnLst/>
            <a:rect r="r" b="b" t="t" l="l"/>
            <a:pathLst>
              <a:path h="5721515" w="5523863">
                <a:moveTo>
                  <a:pt x="0" y="0"/>
                </a:moveTo>
                <a:lnTo>
                  <a:pt x="5523863" y="0"/>
                </a:lnTo>
                <a:lnTo>
                  <a:pt x="5523863" y="5721515"/>
                </a:lnTo>
                <a:lnTo>
                  <a:pt x="0" y="572151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7002653" y="6505283"/>
            <a:ext cx="10676542" cy="32121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164"/>
              </a:lnSpc>
            </a:pPr>
            <a:r>
              <a:rPr lang="en-US" sz="368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Widespread EV and AV adoption.</a:t>
            </a:r>
          </a:p>
          <a:p>
            <a:pPr algn="just">
              <a:lnSpc>
                <a:spcPts val="5164"/>
              </a:lnSpc>
            </a:pPr>
            <a:r>
              <a:rPr lang="en-US" sz="368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Fully connected and intelligent mobility ecosystems.</a:t>
            </a:r>
          </a:p>
          <a:p>
            <a:pPr algn="just">
              <a:lnSpc>
                <a:spcPts val="5164"/>
              </a:lnSpc>
            </a:pPr>
            <a:r>
              <a:rPr lang="en-US" sz="368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Seamless integration with renewable energy.</a:t>
            </a:r>
          </a:p>
          <a:p>
            <a:pPr algn="just">
              <a:lnSpc>
                <a:spcPts val="5164"/>
              </a:lnSpc>
            </a:pPr>
          </a:p>
        </p:txBody>
      </p:sp>
      <p:sp>
        <p:nvSpPr>
          <p:cNvPr name="TextBox 17" id="17"/>
          <p:cNvSpPr txBox="true"/>
          <p:nvPr/>
        </p:nvSpPr>
        <p:spPr>
          <a:xfrm rot="0">
            <a:off x="7769336" y="5272939"/>
            <a:ext cx="9489964" cy="29712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07"/>
              </a:lnSpc>
            </a:pPr>
            <a:r>
              <a:rPr lang="en-US" sz="5647">
                <a:solidFill>
                  <a:srgbClr val="FFFFFF"/>
                </a:solidFill>
                <a:latin typeface="Antonio"/>
                <a:ea typeface="Antonio"/>
                <a:cs typeface="Antonio"/>
                <a:sym typeface="Antonio"/>
              </a:rPr>
              <a:t>WHAT WILL TOMORROW LOOK LIKE ?</a:t>
            </a:r>
          </a:p>
          <a:p>
            <a:pPr algn="l">
              <a:lnSpc>
                <a:spcPts val="7907"/>
              </a:lnSpc>
            </a:pPr>
          </a:p>
          <a:p>
            <a:pPr algn="l">
              <a:lnSpc>
                <a:spcPts val="7907"/>
              </a:lnSpc>
            </a:pP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16000">
            <a:off x="-304919" y="-564007"/>
            <a:ext cx="18897839" cy="11415014"/>
          </a:xfrm>
          <a:custGeom>
            <a:avLst/>
            <a:gdLst/>
            <a:ahLst/>
            <a:cxnLst/>
            <a:rect r="r" b="b" t="t" l="l"/>
            <a:pathLst>
              <a:path h="11415014" w="18897839">
                <a:moveTo>
                  <a:pt x="0" y="1148313"/>
                </a:moveTo>
                <a:lnTo>
                  <a:pt x="18251912" y="0"/>
                </a:lnTo>
                <a:lnTo>
                  <a:pt x="18897838" y="10266701"/>
                </a:lnTo>
                <a:lnTo>
                  <a:pt x="645926" y="11415014"/>
                </a:lnTo>
                <a:lnTo>
                  <a:pt x="0" y="1148313"/>
                </a:lnTo>
                <a:close/>
              </a:path>
            </a:pathLst>
          </a:custGeom>
          <a:blipFill>
            <a:blip r:embed="rId2"/>
            <a:stretch>
              <a:fillRect l="-4387" t="-1003" r="-9765" b="-529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8439912"/>
            <a:ext cx="7315200" cy="1847088"/>
          </a:xfrm>
          <a:custGeom>
            <a:avLst/>
            <a:gdLst/>
            <a:ahLst/>
            <a:cxnLst/>
            <a:rect r="r" b="b" t="t" l="l"/>
            <a:pathLst>
              <a:path h="1847088" w="7315200">
                <a:moveTo>
                  <a:pt x="0" y="0"/>
                </a:moveTo>
                <a:lnTo>
                  <a:pt x="7315200" y="0"/>
                </a:lnTo>
                <a:lnTo>
                  <a:pt x="7315200" y="1847088"/>
                </a:lnTo>
                <a:lnTo>
                  <a:pt x="0" y="184708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315052" y="3954054"/>
            <a:ext cx="3972652" cy="4114800"/>
          </a:xfrm>
          <a:custGeom>
            <a:avLst/>
            <a:gdLst/>
            <a:ahLst/>
            <a:cxnLst/>
            <a:rect r="r" b="b" t="t" l="l"/>
            <a:pathLst>
              <a:path h="4114800" w="3972652">
                <a:moveTo>
                  <a:pt x="0" y="0"/>
                </a:moveTo>
                <a:lnTo>
                  <a:pt x="3972652" y="0"/>
                </a:lnTo>
                <a:lnTo>
                  <a:pt x="397265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0" y="0"/>
            <a:ext cx="3972652" cy="4114800"/>
          </a:xfrm>
          <a:custGeom>
            <a:avLst/>
            <a:gdLst/>
            <a:ahLst/>
            <a:cxnLst/>
            <a:rect r="r" b="b" t="t" l="l"/>
            <a:pathLst>
              <a:path h="4114800" w="3972652">
                <a:moveTo>
                  <a:pt x="0" y="0"/>
                </a:moveTo>
                <a:lnTo>
                  <a:pt x="3972652" y="0"/>
                </a:lnTo>
                <a:lnTo>
                  <a:pt x="397265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169980" y="890085"/>
            <a:ext cx="12254797" cy="86778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293"/>
              </a:lnSpc>
            </a:pPr>
            <a:r>
              <a:rPr lang="en-US" sz="12352">
                <a:solidFill>
                  <a:srgbClr val="5CE1E6"/>
                </a:solidFill>
                <a:latin typeface="Anton"/>
                <a:ea typeface="Anton"/>
                <a:cs typeface="Anton"/>
                <a:sym typeface="Anton"/>
              </a:rPr>
              <a:t>THE FUTURE IS NOW</a:t>
            </a:r>
          </a:p>
          <a:p>
            <a:pPr algn="ctr">
              <a:lnSpc>
                <a:spcPts val="17293"/>
              </a:lnSpc>
            </a:pPr>
          </a:p>
          <a:p>
            <a:pPr algn="ctr">
              <a:lnSpc>
                <a:spcPts val="17293"/>
              </a:lnSpc>
            </a:pPr>
          </a:p>
          <a:p>
            <a:pPr algn="ctr">
              <a:lnSpc>
                <a:spcPts val="17293"/>
              </a:lnSpc>
              <a:spcBef>
                <a:spcPct val="0"/>
              </a:spcBef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8258806" y="5684185"/>
            <a:ext cx="9686100" cy="38599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164"/>
              </a:lnSpc>
            </a:pPr>
            <a:r>
              <a:rPr lang="en-US" sz="368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Vehicles are evolving rapidly.</a:t>
            </a:r>
          </a:p>
          <a:p>
            <a:pPr algn="just">
              <a:lnSpc>
                <a:spcPts val="5164"/>
              </a:lnSpc>
            </a:pPr>
            <a:r>
              <a:rPr lang="en-US" sz="368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Emphasis on clean, smart, and shared mobility.</a:t>
            </a:r>
          </a:p>
          <a:p>
            <a:pPr algn="just">
              <a:lnSpc>
                <a:spcPts val="5164"/>
              </a:lnSpc>
            </a:pPr>
            <a:r>
              <a:rPr lang="en-US" sz="368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 future defined by innovation and sustainability.</a:t>
            </a:r>
          </a:p>
          <a:p>
            <a:pPr algn="just">
              <a:lnSpc>
                <a:spcPts val="5164"/>
              </a:lnSpc>
            </a:pPr>
          </a:p>
        </p:txBody>
      </p:sp>
      <p:grpSp>
        <p:nvGrpSpPr>
          <p:cNvPr name="Group 8" id="8"/>
          <p:cNvGrpSpPr/>
          <p:nvPr/>
        </p:nvGrpSpPr>
        <p:grpSpPr>
          <a:xfrm rot="0">
            <a:off x="7315200" y="7870716"/>
            <a:ext cx="396278" cy="396278"/>
            <a:chOff x="0" y="0"/>
            <a:chExt cx="104369" cy="10436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04369" cy="104369"/>
            </a:xfrm>
            <a:custGeom>
              <a:avLst/>
              <a:gdLst/>
              <a:ahLst/>
              <a:cxnLst/>
              <a:rect r="r" b="b" t="t" l="l"/>
              <a:pathLst>
                <a:path h="104369" w="104369">
                  <a:moveTo>
                    <a:pt x="0" y="0"/>
                  </a:moveTo>
                  <a:lnTo>
                    <a:pt x="104369" y="0"/>
                  </a:lnTo>
                  <a:lnTo>
                    <a:pt x="104369" y="104369"/>
                  </a:lnTo>
                  <a:lnTo>
                    <a:pt x="0" y="104369"/>
                  </a:lnTo>
                  <a:close/>
                </a:path>
              </a:pathLst>
            </a:custGeom>
            <a:solidFill>
              <a:srgbClr val="5CE1E6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28575"/>
              <a:ext cx="104369" cy="1329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95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7315200" y="6571819"/>
            <a:ext cx="396278" cy="396278"/>
            <a:chOff x="0" y="0"/>
            <a:chExt cx="104369" cy="10436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04369" cy="104369"/>
            </a:xfrm>
            <a:custGeom>
              <a:avLst/>
              <a:gdLst/>
              <a:ahLst/>
              <a:cxnLst/>
              <a:rect r="r" b="b" t="t" l="l"/>
              <a:pathLst>
                <a:path h="104369" w="104369">
                  <a:moveTo>
                    <a:pt x="0" y="0"/>
                  </a:moveTo>
                  <a:lnTo>
                    <a:pt x="104369" y="0"/>
                  </a:lnTo>
                  <a:lnTo>
                    <a:pt x="104369" y="104369"/>
                  </a:lnTo>
                  <a:lnTo>
                    <a:pt x="0" y="104369"/>
                  </a:lnTo>
                  <a:close/>
                </a:path>
              </a:pathLst>
            </a:custGeom>
            <a:solidFill>
              <a:srgbClr val="5CE1E6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28575"/>
              <a:ext cx="104369" cy="1329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95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7315200" y="5813316"/>
            <a:ext cx="396278" cy="396278"/>
            <a:chOff x="0" y="0"/>
            <a:chExt cx="104369" cy="104369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04369" cy="104369"/>
            </a:xfrm>
            <a:custGeom>
              <a:avLst/>
              <a:gdLst/>
              <a:ahLst/>
              <a:cxnLst/>
              <a:rect r="r" b="b" t="t" l="l"/>
              <a:pathLst>
                <a:path h="104369" w="104369">
                  <a:moveTo>
                    <a:pt x="0" y="0"/>
                  </a:moveTo>
                  <a:lnTo>
                    <a:pt x="104369" y="0"/>
                  </a:lnTo>
                  <a:lnTo>
                    <a:pt x="104369" y="104369"/>
                  </a:lnTo>
                  <a:lnTo>
                    <a:pt x="0" y="104369"/>
                  </a:lnTo>
                  <a:close/>
                </a:path>
              </a:pathLst>
            </a:custGeom>
            <a:solidFill>
              <a:srgbClr val="5CE1E6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28575"/>
              <a:ext cx="104369" cy="1329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95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12864033" y="3779769"/>
            <a:ext cx="3524956" cy="19710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07"/>
              </a:lnSpc>
            </a:pPr>
            <a:r>
              <a:rPr lang="en-US" sz="5647">
                <a:solidFill>
                  <a:srgbClr val="FFFFFF"/>
                </a:solidFill>
                <a:latin typeface="Antonio"/>
                <a:ea typeface="Antonio"/>
                <a:cs typeface="Antonio"/>
                <a:sym typeface="Antonio"/>
              </a:rPr>
              <a:t>CONCLUSION</a:t>
            </a:r>
          </a:p>
          <a:p>
            <a:pPr algn="l">
              <a:lnSpc>
                <a:spcPts val="7907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52434" y="7459482"/>
            <a:ext cx="3095908" cy="3095908"/>
          </a:xfrm>
          <a:custGeom>
            <a:avLst/>
            <a:gdLst/>
            <a:ahLst/>
            <a:cxnLst/>
            <a:rect r="r" b="b" t="t" l="l"/>
            <a:pathLst>
              <a:path h="3095908" w="3095908">
                <a:moveTo>
                  <a:pt x="0" y="0"/>
                </a:moveTo>
                <a:lnTo>
                  <a:pt x="3095908" y="0"/>
                </a:lnTo>
                <a:lnTo>
                  <a:pt x="3095908" y="3095908"/>
                </a:lnTo>
                <a:lnTo>
                  <a:pt x="0" y="30959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796293" y="3713628"/>
            <a:ext cx="7491707" cy="7491707"/>
            <a:chOff x="0" y="0"/>
            <a:chExt cx="406400" cy="4064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06400" cy="406400"/>
            </a:xfrm>
            <a:custGeom>
              <a:avLst/>
              <a:gdLst/>
              <a:ahLst/>
              <a:cxnLst/>
              <a:rect r="r" b="b" t="t" l="l"/>
              <a:pathLst>
                <a:path h="406400" w="406400">
                  <a:moveTo>
                    <a:pt x="0" y="0"/>
                  </a:moveTo>
                  <a:lnTo>
                    <a:pt x="203200" y="0"/>
                  </a:lnTo>
                  <a:lnTo>
                    <a:pt x="406400" y="203200"/>
                  </a:lnTo>
                  <a:lnTo>
                    <a:pt x="2032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FFFFFF">
                  <a:alpha val="29804"/>
                </a:srgbClr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177800" y="-57150"/>
              <a:ext cx="152400" cy="463550"/>
            </a:xfrm>
            <a:prstGeom prst="rect">
              <a:avLst/>
            </a:prstGeom>
          </p:spPr>
          <p:txBody>
            <a:bodyPr anchor="ctr" rtlCol="false" tIns="246641" lIns="246641" bIns="246641" rIns="246641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6365747" y="4492432"/>
            <a:ext cx="5556505" cy="5556505"/>
            <a:chOff x="0" y="0"/>
            <a:chExt cx="406400" cy="4064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06400" cy="406400"/>
            </a:xfrm>
            <a:custGeom>
              <a:avLst/>
              <a:gdLst/>
              <a:ahLst/>
              <a:cxnLst/>
              <a:rect r="r" b="b" t="t" l="l"/>
              <a:pathLst>
                <a:path h="406400" w="406400">
                  <a:moveTo>
                    <a:pt x="0" y="0"/>
                  </a:moveTo>
                  <a:lnTo>
                    <a:pt x="203200" y="0"/>
                  </a:lnTo>
                  <a:lnTo>
                    <a:pt x="406400" y="203200"/>
                  </a:lnTo>
                  <a:lnTo>
                    <a:pt x="2032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FFFFFF">
                  <a:alpha val="29804"/>
                </a:srgbClr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177800" y="-57150"/>
              <a:ext cx="152400" cy="463550"/>
            </a:xfrm>
            <a:prstGeom prst="rect">
              <a:avLst/>
            </a:prstGeom>
          </p:spPr>
          <p:txBody>
            <a:bodyPr anchor="ctr" rtlCol="false" tIns="246641" lIns="246641" bIns="246641" rIns="246641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-1183512" y="0"/>
            <a:ext cx="9957836" cy="10473810"/>
            <a:chOff x="0" y="0"/>
            <a:chExt cx="11428250" cy="12020414"/>
          </a:xfrm>
        </p:grpSpPr>
        <p:sp>
          <p:nvSpPr>
            <p:cNvPr name="Freeform 10" id="10"/>
            <p:cNvSpPr/>
            <p:nvPr/>
          </p:nvSpPr>
          <p:spPr>
            <a:xfrm flipH="true" flipV="false" rot="0">
              <a:off x="0" y="0"/>
              <a:ext cx="11428250" cy="12020414"/>
            </a:xfrm>
            <a:custGeom>
              <a:avLst/>
              <a:gdLst/>
              <a:ahLst/>
              <a:cxnLst/>
              <a:rect r="r" b="b" t="t" l="l"/>
              <a:pathLst>
                <a:path h="12020414" w="11428250">
                  <a:moveTo>
                    <a:pt x="11428250" y="12020414"/>
                  </a:moveTo>
                  <a:lnTo>
                    <a:pt x="10100234" y="0"/>
                  </a:lnTo>
                  <a:lnTo>
                    <a:pt x="0" y="0"/>
                  </a:lnTo>
                  <a:lnTo>
                    <a:pt x="1328017" y="12020414"/>
                  </a:lnTo>
                  <a:close/>
                </a:path>
              </a:pathLst>
            </a:custGeom>
            <a:blipFill>
              <a:blip r:embed="rId4"/>
              <a:stretch>
                <a:fillRect l="-32990" t="0" r="-35299" b="0"/>
              </a:stretch>
            </a:blip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8368354" y="1517960"/>
            <a:ext cx="9360923" cy="46865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300"/>
              </a:lnSpc>
              <a:spcBef>
                <a:spcPct val="0"/>
              </a:spcBef>
            </a:pPr>
            <a:r>
              <a:rPr lang="en-US" b="true" sz="8786" i="true">
                <a:solidFill>
                  <a:srgbClr val="FFFFFF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ADVANTAGES OF ELECTRIC VEHICLES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927588" y="5706344"/>
            <a:ext cx="8666376" cy="35519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15424" indent="-357712" lvl="1">
              <a:lnSpc>
                <a:spcPts val="5633"/>
              </a:lnSpc>
              <a:buFont typeface="Arial"/>
              <a:buChar char="•"/>
            </a:pPr>
            <a:r>
              <a:rPr lang="en-US" sz="331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Rising environmental concerns</a:t>
            </a:r>
          </a:p>
          <a:p>
            <a:pPr algn="l" marL="715424" indent="-357712" lvl="1">
              <a:lnSpc>
                <a:spcPts val="5633"/>
              </a:lnSpc>
              <a:buFont typeface="Arial"/>
              <a:buChar char="•"/>
            </a:pPr>
            <a:r>
              <a:rPr lang="en-US" sz="331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Shift toward sustainable transportation</a:t>
            </a:r>
          </a:p>
          <a:p>
            <a:pPr algn="l" marL="715424" indent="-357712" lvl="1">
              <a:lnSpc>
                <a:spcPts val="5633"/>
              </a:lnSpc>
              <a:buFont typeface="Arial"/>
              <a:buChar char="•"/>
            </a:pPr>
            <a:r>
              <a:rPr lang="en-US" sz="331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Growing EV market globally</a:t>
            </a:r>
          </a:p>
          <a:p>
            <a:pPr algn="r">
              <a:lnSpc>
                <a:spcPts val="5633"/>
              </a:lnSpc>
            </a:pPr>
          </a:p>
        </p:txBody>
      </p:sp>
      <p:grpSp>
        <p:nvGrpSpPr>
          <p:cNvPr name="Group 3" id="3"/>
          <p:cNvGrpSpPr/>
          <p:nvPr/>
        </p:nvGrpSpPr>
        <p:grpSpPr>
          <a:xfrm rot="0">
            <a:off x="10796293" y="2972107"/>
            <a:ext cx="7491707" cy="7491707"/>
            <a:chOff x="0" y="0"/>
            <a:chExt cx="406400" cy="4064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06400" cy="406400"/>
            </a:xfrm>
            <a:custGeom>
              <a:avLst/>
              <a:gdLst/>
              <a:ahLst/>
              <a:cxnLst/>
              <a:rect r="r" b="b" t="t" l="l"/>
              <a:pathLst>
                <a:path h="406400" w="406400">
                  <a:moveTo>
                    <a:pt x="0" y="0"/>
                  </a:moveTo>
                  <a:lnTo>
                    <a:pt x="203200" y="0"/>
                  </a:lnTo>
                  <a:lnTo>
                    <a:pt x="406400" y="203200"/>
                  </a:lnTo>
                  <a:lnTo>
                    <a:pt x="2032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FFFFFF">
                  <a:alpha val="29804"/>
                </a:srgbClr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177800" y="-57150"/>
              <a:ext cx="152400" cy="463550"/>
            </a:xfrm>
            <a:prstGeom prst="rect">
              <a:avLst/>
            </a:prstGeom>
          </p:spPr>
          <p:txBody>
            <a:bodyPr anchor="ctr" rtlCol="false" tIns="246641" lIns="246641" bIns="246641" rIns="246641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0" y="0"/>
            <a:ext cx="7546905" cy="10287000"/>
            <a:chOff x="0" y="0"/>
            <a:chExt cx="4417269" cy="602107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417269" cy="6021070"/>
            </a:xfrm>
            <a:custGeom>
              <a:avLst/>
              <a:gdLst/>
              <a:ahLst/>
              <a:cxnLst/>
              <a:rect r="r" b="b" t="t" l="l"/>
              <a:pathLst>
                <a:path h="6021070" w="4417269">
                  <a:moveTo>
                    <a:pt x="0" y="6021070"/>
                  </a:moveTo>
                  <a:lnTo>
                    <a:pt x="513307" y="0"/>
                  </a:lnTo>
                  <a:lnTo>
                    <a:pt x="4417269" y="0"/>
                  </a:lnTo>
                  <a:lnTo>
                    <a:pt x="3903961" y="6021070"/>
                  </a:lnTo>
                  <a:close/>
                </a:path>
              </a:pathLst>
            </a:custGeom>
            <a:blipFill>
              <a:blip r:embed="rId2"/>
              <a:stretch>
                <a:fillRect l="-71342" t="0" r="-71342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4881729" y="700476"/>
            <a:ext cx="12686523" cy="12788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836"/>
              </a:lnSpc>
              <a:spcBef>
                <a:spcPct val="0"/>
              </a:spcBef>
            </a:pPr>
            <a:r>
              <a:rPr lang="en-US" b="true" sz="7026" i="true">
                <a:solidFill>
                  <a:srgbClr val="FFFFFF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INTRODUCTION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597443" y="3930031"/>
            <a:ext cx="9247267" cy="16565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86"/>
              </a:lnSpc>
            </a:pPr>
            <a:r>
              <a:rPr lang="en-US" sz="5400" b="true">
                <a:solidFill>
                  <a:srgbClr val="9C9C9C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WHY ELECTRIC VEHICLES MATTER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6303407" y="3541438"/>
            <a:ext cx="5957368" cy="5957368"/>
            <a:chOff x="0" y="0"/>
            <a:chExt cx="406400" cy="4064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06400" cy="406400"/>
            </a:xfrm>
            <a:custGeom>
              <a:avLst/>
              <a:gdLst/>
              <a:ahLst/>
              <a:cxnLst/>
              <a:rect r="r" b="b" t="t" l="l"/>
              <a:pathLst>
                <a:path h="406400" w="406400">
                  <a:moveTo>
                    <a:pt x="0" y="0"/>
                  </a:moveTo>
                  <a:lnTo>
                    <a:pt x="203200" y="0"/>
                  </a:lnTo>
                  <a:lnTo>
                    <a:pt x="406400" y="203200"/>
                  </a:lnTo>
                  <a:lnTo>
                    <a:pt x="2032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FFFFFF">
                  <a:alpha val="29804"/>
                </a:srgbClr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177800" y="-57150"/>
              <a:ext cx="152400" cy="463550"/>
            </a:xfrm>
            <a:prstGeom prst="rect">
              <a:avLst/>
            </a:prstGeom>
          </p:spPr>
          <p:txBody>
            <a:bodyPr anchor="ctr" rtlCol="false" tIns="246641" lIns="246641" bIns="246641" rIns="246641"/>
            <a:lstStyle/>
            <a:p>
              <a:pPr algn="ctr">
                <a:lnSpc>
                  <a:spcPts val="2799"/>
                </a:lnSpc>
              </a:pPr>
            </a:p>
          </p:txBody>
        </p:sp>
      </p:grp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59998" y="3527503"/>
            <a:ext cx="13510372" cy="7491707"/>
            <a:chOff x="0" y="0"/>
            <a:chExt cx="18013830" cy="9988942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9988942" cy="9988942"/>
              <a:chOff x="0" y="0"/>
              <a:chExt cx="406400" cy="4064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406400" cy="406400"/>
              </a:xfrm>
              <a:custGeom>
                <a:avLst/>
                <a:gdLst/>
                <a:ahLst/>
                <a:cxnLst/>
                <a:rect r="r" b="b" t="t" l="l"/>
                <a:pathLst>
                  <a:path h="406400" w="406400">
                    <a:moveTo>
                      <a:pt x="0" y="0"/>
                    </a:moveTo>
                    <a:lnTo>
                      <a:pt x="203200" y="0"/>
                    </a:lnTo>
                    <a:lnTo>
                      <a:pt x="406400" y="203200"/>
                    </a:lnTo>
                    <a:lnTo>
                      <a:pt x="203200" y="406400"/>
                    </a:lnTo>
                    <a:lnTo>
                      <a:pt x="0" y="406400"/>
                    </a:lnTo>
                    <a:lnTo>
                      <a:pt x="203200" y="2032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FFFFFF">
                    <a:alpha val="29804"/>
                  </a:srgbClr>
                </a:solidFill>
                <a:prstDash val="solid"/>
                <a:miter/>
              </a:ln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177800" y="-57150"/>
                <a:ext cx="152400" cy="4635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8024887" y="0"/>
              <a:ext cx="9988942" cy="9988942"/>
              <a:chOff x="0" y="0"/>
              <a:chExt cx="406400" cy="4064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406400" cy="406400"/>
              </a:xfrm>
              <a:custGeom>
                <a:avLst/>
                <a:gdLst/>
                <a:ahLst/>
                <a:cxnLst/>
                <a:rect r="r" b="b" t="t" l="l"/>
                <a:pathLst>
                  <a:path h="406400" w="406400">
                    <a:moveTo>
                      <a:pt x="0" y="0"/>
                    </a:moveTo>
                    <a:lnTo>
                      <a:pt x="203200" y="0"/>
                    </a:lnTo>
                    <a:lnTo>
                      <a:pt x="406400" y="203200"/>
                    </a:lnTo>
                    <a:lnTo>
                      <a:pt x="203200" y="406400"/>
                    </a:lnTo>
                    <a:lnTo>
                      <a:pt x="0" y="406400"/>
                    </a:lnTo>
                    <a:lnTo>
                      <a:pt x="203200" y="2032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FFFFFF">
                    <a:alpha val="29804"/>
                  </a:srgbClr>
                </a:solidFill>
                <a:prstDash val="solid"/>
                <a:miter/>
              </a:ln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177800" y="-57150"/>
                <a:ext cx="152400" cy="4635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</p:grpSp>
      <p:grpSp>
        <p:nvGrpSpPr>
          <p:cNvPr name="Group 9" id="9"/>
          <p:cNvGrpSpPr/>
          <p:nvPr/>
        </p:nvGrpSpPr>
        <p:grpSpPr>
          <a:xfrm rot="0">
            <a:off x="10082103" y="-186810"/>
            <a:ext cx="9957836" cy="10473810"/>
            <a:chOff x="0" y="0"/>
            <a:chExt cx="11428250" cy="12020414"/>
          </a:xfrm>
        </p:grpSpPr>
        <p:sp>
          <p:nvSpPr>
            <p:cNvPr name="Freeform 10" id="10"/>
            <p:cNvSpPr/>
            <p:nvPr/>
          </p:nvSpPr>
          <p:spPr>
            <a:xfrm flipH="true" flipV="false" rot="0">
              <a:off x="0" y="0"/>
              <a:ext cx="11428250" cy="12020414"/>
            </a:xfrm>
            <a:custGeom>
              <a:avLst/>
              <a:gdLst/>
              <a:ahLst/>
              <a:cxnLst/>
              <a:rect r="r" b="b" t="t" l="l"/>
              <a:pathLst>
                <a:path h="12020414" w="11428250">
                  <a:moveTo>
                    <a:pt x="11428250" y="12020414"/>
                  </a:moveTo>
                  <a:lnTo>
                    <a:pt x="10100234" y="0"/>
                  </a:lnTo>
                  <a:lnTo>
                    <a:pt x="0" y="0"/>
                  </a:lnTo>
                  <a:lnTo>
                    <a:pt x="1328017" y="12020414"/>
                  </a:lnTo>
                  <a:close/>
                </a:path>
              </a:pathLst>
            </a:custGeom>
            <a:blipFill>
              <a:blip r:embed="rId2"/>
              <a:stretch>
                <a:fillRect l="-32990" t="0" r="-35299" b="0"/>
              </a:stretch>
            </a:blip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200983" y="387288"/>
            <a:ext cx="12910343" cy="2012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29"/>
              </a:lnSpc>
            </a:pPr>
            <a:r>
              <a:rPr lang="en-US" b="true" sz="6999" i="true">
                <a:solidFill>
                  <a:srgbClr val="FFFFFF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ENVIRONMENTAL BENEFITS</a:t>
            </a:r>
          </a:p>
          <a:p>
            <a:pPr algn="l">
              <a:lnSpc>
                <a:spcPts val="7629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4678024"/>
            <a:ext cx="9305049" cy="2837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14628" indent="-357314" lvl="1">
              <a:lnSpc>
                <a:spcPts val="5626"/>
              </a:lnSpc>
              <a:buFont typeface="Arial"/>
              <a:buChar char="•"/>
            </a:pPr>
            <a:r>
              <a:rPr lang="en-US" sz="330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Zero tailpipe emissions</a:t>
            </a:r>
          </a:p>
          <a:p>
            <a:pPr algn="just" marL="714628" indent="-357314" lvl="1">
              <a:lnSpc>
                <a:spcPts val="5626"/>
              </a:lnSpc>
              <a:buFont typeface="Arial"/>
              <a:buChar char="•"/>
            </a:pPr>
            <a:r>
              <a:rPr lang="en-US" sz="330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Reduced air pollutants (NOx, SOx, CO₂)</a:t>
            </a:r>
          </a:p>
          <a:p>
            <a:pPr algn="just" marL="714628" indent="-357314" lvl="1">
              <a:lnSpc>
                <a:spcPts val="5626"/>
              </a:lnSpc>
              <a:buFont typeface="Arial"/>
              <a:buChar char="•"/>
            </a:pPr>
            <a:r>
              <a:rPr lang="en-US" sz="330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Decreased noise pollution</a:t>
            </a:r>
          </a:p>
          <a:p>
            <a:pPr algn="just">
              <a:lnSpc>
                <a:spcPts val="5626"/>
              </a:lnSpc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971555" y="2613864"/>
            <a:ext cx="9247267" cy="9136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86"/>
              </a:lnSpc>
            </a:pPr>
            <a:r>
              <a:rPr lang="en-US" sz="5400" b="true">
                <a:solidFill>
                  <a:srgbClr val="9C9C9C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CLEANER ENVIRONMENT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8680055" y="3916917"/>
            <a:ext cx="13510372" cy="7491707"/>
            <a:chOff x="0" y="0"/>
            <a:chExt cx="18013830" cy="9988942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9988942" cy="9988942"/>
              <a:chOff x="0" y="0"/>
              <a:chExt cx="406400" cy="4064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406400" cy="406400"/>
              </a:xfrm>
              <a:custGeom>
                <a:avLst/>
                <a:gdLst/>
                <a:ahLst/>
                <a:cxnLst/>
                <a:rect r="r" b="b" t="t" l="l"/>
                <a:pathLst>
                  <a:path h="406400" w="406400">
                    <a:moveTo>
                      <a:pt x="0" y="0"/>
                    </a:moveTo>
                    <a:lnTo>
                      <a:pt x="203200" y="0"/>
                    </a:lnTo>
                    <a:lnTo>
                      <a:pt x="406400" y="203200"/>
                    </a:lnTo>
                    <a:lnTo>
                      <a:pt x="203200" y="406400"/>
                    </a:lnTo>
                    <a:lnTo>
                      <a:pt x="0" y="406400"/>
                    </a:lnTo>
                    <a:lnTo>
                      <a:pt x="203200" y="2032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FFFFFF">
                    <a:alpha val="29804"/>
                  </a:srgbClr>
                </a:solidFill>
                <a:prstDash val="solid"/>
                <a:miter/>
              </a:ln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177800" y="-57150"/>
                <a:ext cx="152400" cy="4635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8024887" y="0"/>
              <a:ext cx="9988942" cy="9988942"/>
              <a:chOff x="0" y="0"/>
              <a:chExt cx="406400" cy="4064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406400" cy="406400"/>
              </a:xfrm>
              <a:custGeom>
                <a:avLst/>
                <a:gdLst/>
                <a:ahLst/>
                <a:cxnLst/>
                <a:rect r="r" b="b" t="t" l="l"/>
                <a:pathLst>
                  <a:path h="406400" w="406400">
                    <a:moveTo>
                      <a:pt x="0" y="0"/>
                    </a:moveTo>
                    <a:lnTo>
                      <a:pt x="203200" y="0"/>
                    </a:lnTo>
                    <a:lnTo>
                      <a:pt x="406400" y="203200"/>
                    </a:lnTo>
                    <a:lnTo>
                      <a:pt x="203200" y="406400"/>
                    </a:lnTo>
                    <a:lnTo>
                      <a:pt x="0" y="406400"/>
                    </a:lnTo>
                    <a:lnTo>
                      <a:pt x="203200" y="2032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FFFFFF">
                    <a:alpha val="29804"/>
                  </a:srgbClr>
                </a:solidFill>
                <a:prstDash val="solid"/>
                <a:miter/>
              </a:ln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177800" y="-57150"/>
                <a:ext cx="152400" cy="4635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</p:grpSp>
      <p:grpSp>
        <p:nvGrpSpPr>
          <p:cNvPr name="Group 9" id="9"/>
          <p:cNvGrpSpPr/>
          <p:nvPr/>
        </p:nvGrpSpPr>
        <p:grpSpPr>
          <a:xfrm rot="0">
            <a:off x="4752823" y="3034658"/>
            <a:ext cx="2889701" cy="5246370"/>
            <a:chOff x="0" y="0"/>
            <a:chExt cx="3497580" cy="63500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497580" cy="6350000"/>
            </a:xfrm>
            <a:custGeom>
              <a:avLst/>
              <a:gdLst/>
              <a:ahLst/>
              <a:cxnLst/>
              <a:rect r="r" b="b" t="t" l="l"/>
              <a:pathLst>
                <a:path h="6350000" w="3497580">
                  <a:moveTo>
                    <a:pt x="3497580" y="6350000"/>
                  </a:moveTo>
                  <a:lnTo>
                    <a:pt x="744220" y="6350000"/>
                  </a:lnTo>
                  <a:lnTo>
                    <a:pt x="0" y="0"/>
                  </a:lnTo>
                  <a:lnTo>
                    <a:pt x="2753360" y="0"/>
                  </a:lnTo>
                  <a:lnTo>
                    <a:pt x="3497580" y="6350000"/>
                  </a:lnTo>
                  <a:close/>
                </a:path>
              </a:pathLst>
            </a:custGeom>
            <a:blipFill>
              <a:blip r:embed="rId2"/>
              <a:stretch>
                <a:fillRect l="-169645" t="0" r="-2855" b="0"/>
              </a:stretch>
            </a:blip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6038250" y="513087"/>
            <a:ext cx="12136262" cy="2012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29"/>
              </a:lnSpc>
            </a:pPr>
            <a:r>
              <a:rPr lang="en-US" b="true" sz="6999" i="true">
                <a:solidFill>
                  <a:srgbClr val="FFFFFF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ECONOMIC ADVANTAGES</a:t>
            </a:r>
          </a:p>
          <a:p>
            <a:pPr algn="l">
              <a:lnSpc>
                <a:spcPts val="7629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7642523" y="4728838"/>
            <a:ext cx="9636798" cy="3552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14628" indent="-357314" lvl="1">
              <a:lnSpc>
                <a:spcPts val="5626"/>
              </a:lnSpc>
              <a:buFont typeface="Arial"/>
              <a:buChar char="•"/>
            </a:pPr>
            <a:r>
              <a:rPr lang="en-US" sz="330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Lower fuel costs (electricity vs gasoline)</a:t>
            </a:r>
          </a:p>
          <a:p>
            <a:pPr algn="just" marL="714628" indent="-357314" lvl="1">
              <a:lnSpc>
                <a:spcPts val="5626"/>
              </a:lnSpc>
              <a:buFont typeface="Arial"/>
              <a:buChar char="•"/>
            </a:pPr>
            <a:r>
              <a:rPr lang="en-US" sz="330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Fewer moving parts = reduced maintenance</a:t>
            </a:r>
          </a:p>
          <a:p>
            <a:pPr algn="just" marL="714628" indent="-357314" lvl="1">
              <a:lnSpc>
                <a:spcPts val="5626"/>
              </a:lnSpc>
              <a:buFont typeface="Arial"/>
              <a:buChar char="•"/>
            </a:pPr>
            <a:r>
              <a:rPr lang="en-US" sz="330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Incentives and tax credits in many regions</a:t>
            </a:r>
          </a:p>
          <a:p>
            <a:pPr algn="just">
              <a:lnSpc>
                <a:spcPts val="5626"/>
              </a:lnSpc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8032054" y="3003279"/>
            <a:ext cx="9247267" cy="9136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86"/>
              </a:lnSpc>
            </a:pPr>
            <a:r>
              <a:rPr lang="en-US" sz="5400" b="true">
                <a:solidFill>
                  <a:srgbClr val="9C9C9C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COST SAVINGS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0" y="4329632"/>
            <a:ext cx="5957368" cy="5957368"/>
            <a:chOff x="0" y="0"/>
            <a:chExt cx="406400" cy="4064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406400" cy="406400"/>
            </a:xfrm>
            <a:custGeom>
              <a:avLst/>
              <a:gdLst/>
              <a:ahLst/>
              <a:cxnLst/>
              <a:rect r="r" b="b" t="t" l="l"/>
              <a:pathLst>
                <a:path h="406400" w="406400">
                  <a:moveTo>
                    <a:pt x="0" y="0"/>
                  </a:moveTo>
                  <a:lnTo>
                    <a:pt x="203200" y="0"/>
                  </a:lnTo>
                  <a:lnTo>
                    <a:pt x="406400" y="203200"/>
                  </a:lnTo>
                  <a:lnTo>
                    <a:pt x="2032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FFFFFF">
                  <a:alpha val="29804"/>
                </a:srgbClr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177800" y="-57150"/>
              <a:ext cx="152400" cy="463550"/>
            </a:xfrm>
            <a:prstGeom prst="rect">
              <a:avLst/>
            </a:prstGeom>
          </p:spPr>
          <p:txBody>
            <a:bodyPr anchor="ctr" rtlCol="false" tIns="246641" lIns="246641" bIns="246641" rIns="246641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863122" y="2525402"/>
            <a:ext cx="2889701" cy="5246370"/>
            <a:chOff x="0" y="0"/>
            <a:chExt cx="3497580" cy="63500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3497580" cy="6350000"/>
            </a:xfrm>
            <a:custGeom>
              <a:avLst/>
              <a:gdLst/>
              <a:ahLst/>
              <a:cxnLst/>
              <a:rect r="r" b="b" t="t" l="l"/>
              <a:pathLst>
                <a:path h="6350000" w="3497580">
                  <a:moveTo>
                    <a:pt x="3497580" y="6350000"/>
                  </a:moveTo>
                  <a:lnTo>
                    <a:pt x="744220" y="6350000"/>
                  </a:lnTo>
                  <a:lnTo>
                    <a:pt x="0" y="0"/>
                  </a:lnTo>
                  <a:lnTo>
                    <a:pt x="2753360" y="0"/>
                  </a:lnTo>
                  <a:lnTo>
                    <a:pt x="3497580" y="6350000"/>
                  </a:lnTo>
                  <a:close/>
                </a:path>
              </a:pathLst>
            </a:custGeom>
            <a:blipFill>
              <a:blip r:embed="rId2"/>
              <a:stretch>
                <a:fillRect l="-86250" t="0" r="-86250" b="0"/>
              </a:stretch>
            </a:blipFill>
          </p:spPr>
        </p:sp>
      </p:grp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204491" y="4549444"/>
            <a:ext cx="13167209" cy="7301418"/>
            <a:chOff x="0" y="0"/>
            <a:chExt cx="17556279" cy="9735223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9735223" cy="9735223"/>
              <a:chOff x="0" y="0"/>
              <a:chExt cx="406400" cy="4064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406400" cy="406400"/>
              </a:xfrm>
              <a:custGeom>
                <a:avLst/>
                <a:gdLst/>
                <a:ahLst/>
                <a:cxnLst/>
                <a:rect r="r" b="b" t="t" l="l"/>
                <a:pathLst>
                  <a:path h="406400" w="406400">
                    <a:moveTo>
                      <a:pt x="0" y="0"/>
                    </a:moveTo>
                    <a:lnTo>
                      <a:pt x="203200" y="0"/>
                    </a:lnTo>
                    <a:lnTo>
                      <a:pt x="406400" y="203200"/>
                    </a:lnTo>
                    <a:lnTo>
                      <a:pt x="203200" y="406400"/>
                    </a:lnTo>
                    <a:lnTo>
                      <a:pt x="0" y="406400"/>
                    </a:lnTo>
                    <a:lnTo>
                      <a:pt x="203200" y="2032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FFFFFF">
                    <a:alpha val="29804"/>
                  </a:srgbClr>
                </a:solidFill>
                <a:prstDash val="solid"/>
                <a:miter/>
              </a:ln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177800" y="-57150"/>
                <a:ext cx="152400" cy="4635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7821055" y="0"/>
              <a:ext cx="9735223" cy="9735223"/>
              <a:chOff x="0" y="0"/>
              <a:chExt cx="406400" cy="4064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406400" cy="406400"/>
              </a:xfrm>
              <a:custGeom>
                <a:avLst/>
                <a:gdLst/>
                <a:ahLst/>
                <a:cxnLst/>
                <a:rect r="r" b="b" t="t" l="l"/>
                <a:pathLst>
                  <a:path h="406400" w="406400">
                    <a:moveTo>
                      <a:pt x="0" y="0"/>
                    </a:moveTo>
                    <a:lnTo>
                      <a:pt x="203200" y="0"/>
                    </a:lnTo>
                    <a:lnTo>
                      <a:pt x="406400" y="203200"/>
                    </a:lnTo>
                    <a:lnTo>
                      <a:pt x="203200" y="406400"/>
                    </a:lnTo>
                    <a:lnTo>
                      <a:pt x="0" y="406400"/>
                    </a:lnTo>
                    <a:lnTo>
                      <a:pt x="203200" y="2032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FFFFFF">
                    <a:alpha val="29804"/>
                  </a:srgbClr>
                </a:solidFill>
                <a:prstDash val="solid"/>
                <a:miter/>
              </a:ln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177800" y="-57150"/>
                <a:ext cx="152400" cy="4635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</p:grpSp>
      <p:grpSp>
        <p:nvGrpSpPr>
          <p:cNvPr name="Group 9" id="9"/>
          <p:cNvGrpSpPr/>
          <p:nvPr/>
        </p:nvGrpSpPr>
        <p:grpSpPr>
          <a:xfrm rot="0">
            <a:off x="10634595" y="2609154"/>
            <a:ext cx="3760666" cy="4495256"/>
            <a:chOff x="0" y="0"/>
            <a:chExt cx="4551762" cy="5440881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551762" cy="5440881"/>
            </a:xfrm>
            <a:custGeom>
              <a:avLst/>
              <a:gdLst/>
              <a:ahLst/>
              <a:cxnLst/>
              <a:rect r="r" b="b" t="t" l="l"/>
              <a:pathLst>
                <a:path h="5440881" w="4551762">
                  <a:moveTo>
                    <a:pt x="4551762" y="0"/>
                  </a:moveTo>
                  <a:lnTo>
                    <a:pt x="2913847" y="5440881"/>
                  </a:lnTo>
                  <a:lnTo>
                    <a:pt x="0" y="5440881"/>
                  </a:lnTo>
                  <a:lnTo>
                    <a:pt x="1618849" y="0"/>
                  </a:lnTo>
                  <a:lnTo>
                    <a:pt x="4551762" y="0"/>
                  </a:lnTo>
                  <a:close/>
                </a:path>
              </a:pathLst>
            </a:custGeom>
            <a:blipFill>
              <a:blip r:embed="rId2"/>
              <a:stretch>
                <a:fillRect l="-5169" t="0" r="-133897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3136466" y="3740728"/>
            <a:ext cx="3760666" cy="4495256"/>
            <a:chOff x="0" y="0"/>
            <a:chExt cx="4551762" cy="5440881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551762" cy="5440881"/>
            </a:xfrm>
            <a:custGeom>
              <a:avLst/>
              <a:gdLst/>
              <a:ahLst/>
              <a:cxnLst/>
              <a:rect r="r" b="b" t="t" l="l"/>
              <a:pathLst>
                <a:path h="5440881" w="4551762">
                  <a:moveTo>
                    <a:pt x="4551762" y="0"/>
                  </a:moveTo>
                  <a:lnTo>
                    <a:pt x="2913847" y="5440881"/>
                  </a:lnTo>
                  <a:lnTo>
                    <a:pt x="0" y="5440881"/>
                  </a:lnTo>
                  <a:lnTo>
                    <a:pt x="1618849" y="0"/>
                  </a:lnTo>
                  <a:lnTo>
                    <a:pt x="4551762" y="0"/>
                  </a:lnTo>
                  <a:close/>
                </a:path>
              </a:pathLst>
            </a:custGeom>
            <a:blipFill>
              <a:blip r:embed="rId2"/>
              <a:stretch>
                <a:fillRect l="-69533" t="0" r="-69533" b="0"/>
              </a:stretch>
            </a:blip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674356" y="1318426"/>
            <a:ext cx="11085724" cy="1050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29"/>
              </a:lnSpc>
            </a:pPr>
            <a:r>
              <a:rPr lang="en-US" b="true" sz="6999" i="true">
                <a:solidFill>
                  <a:srgbClr val="FFFFFF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PERFORMANCE BENEFITS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74356" y="5225487"/>
            <a:ext cx="9896958" cy="24955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69285" indent="-334642" lvl="1">
              <a:lnSpc>
                <a:spcPts val="5269"/>
              </a:lnSpc>
              <a:buFont typeface="Arial"/>
              <a:buChar char="•"/>
            </a:pPr>
            <a:r>
              <a:rPr lang="en-US" sz="30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Instant torque and smooth acceleration</a:t>
            </a:r>
          </a:p>
          <a:p>
            <a:pPr algn="just" marL="714628" indent="-357314" lvl="1">
              <a:lnSpc>
                <a:spcPts val="5626"/>
              </a:lnSpc>
              <a:buFont typeface="Arial"/>
              <a:buChar char="•"/>
            </a:pPr>
            <a:r>
              <a:rPr lang="en-US" sz="330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Lower center of gravity = better handling</a:t>
            </a:r>
          </a:p>
          <a:p>
            <a:pPr algn="just" marL="669285" indent="-334642" lvl="1">
              <a:lnSpc>
                <a:spcPts val="5269"/>
              </a:lnSpc>
              <a:buFont typeface="Arial"/>
              <a:buChar char="•"/>
            </a:pPr>
            <a:r>
              <a:rPr lang="en-US" sz="30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Quiet and comfortable ride</a:t>
            </a:r>
          </a:p>
          <a:p>
            <a:pPr algn="just">
              <a:lnSpc>
                <a:spcPts val="3400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1621230" y="3200193"/>
            <a:ext cx="10138850" cy="16565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86"/>
              </a:lnSpc>
            </a:pPr>
            <a:r>
              <a:rPr lang="en-US" sz="5400" b="true">
                <a:solidFill>
                  <a:srgbClr val="9C9C9C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ENHANCED DRIVING EXPERIENCE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734623" y="5883707"/>
            <a:ext cx="12291032" cy="6815564"/>
            <a:chOff x="0" y="0"/>
            <a:chExt cx="16388043" cy="9087419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9087419" cy="9087419"/>
              <a:chOff x="0" y="0"/>
              <a:chExt cx="406400" cy="4064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406400" cy="406400"/>
              </a:xfrm>
              <a:custGeom>
                <a:avLst/>
                <a:gdLst/>
                <a:ahLst/>
                <a:cxnLst/>
                <a:rect r="r" b="b" t="t" l="l"/>
                <a:pathLst>
                  <a:path h="406400" w="406400">
                    <a:moveTo>
                      <a:pt x="0" y="0"/>
                    </a:moveTo>
                    <a:lnTo>
                      <a:pt x="203200" y="0"/>
                    </a:lnTo>
                    <a:lnTo>
                      <a:pt x="406400" y="203200"/>
                    </a:lnTo>
                    <a:lnTo>
                      <a:pt x="203200" y="406400"/>
                    </a:lnTo>
                    <a:lnTo>
                      <a:pt x="0" y="406400"/>
                    </a:lnTo>
                    <a:lnTo>
                      <a:pt x="203200" y="2032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FFFFFF">
                    <a:alpha val="29804"/>
                  </a:srgbClr>
                </a:solidFill>
                <a:prstDash val="solid"/>
                <a:miter/>
              </a:ln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177800" y="-57150"/>
                <a:ext cx="152400" cy="4635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7300624" y="0"/>
              <a:ext cx="9087419" cy="9087419"/>
              <a:chOff x="0" y="0"/>
              <a:chExt cx="406400" cy="4064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406400" cy="406400"/>
              </a:xfrm>
              <a:custGeom>
                <a:avLst/>
                <a:gdLst/>
                <a:ahLst/>
                <a:cxnLst/>
                <a:rect r="r" b="b" t="t" l="l"/>
                <a:pathLst>
                  <a:path h="406400" w="406400">
                    <a:moveTo>
                      <a:pt x="0" y="0"/>
                    </a:moveTo>
                    <a:lnTo>
                      <a:pt x="203200" y="0"/>
                    </a:lnTo>
                    <a:lnTo>
                      <a:pt x="406400" y="203200"/>
                    </a:lnTo>
                    <a:lnTo>
                      <a:pt x="203200" y="406400"/>
                    </a:lnTo>
                    <a:lnTo>
                      <a:pt x="0" y="406400"/>
                    </a:lnTo>
                    <a:lnTo>
                      <a:pt x="203200" y="2032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FFFFFF">
                    <a:alpha val="29804"/>
                  </a:srgbClr>
                </a:solidFill>
                <a:prstDash val="solid"/>
                <a:miter/>
              </a:ln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177800" y="-57150"/>
                <a:ext cx="152400" cy="4635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</p:grpSp>
      <p:grpSp>
        <p:nvGrpSpPr>
          <p:cNvPr name="Group 9" id="9"/>
          <p:cNvGrpSpPr>
            <a:grpSpLocks noChangeAspect="true"/>
          </p:cNvGrpSpPr>
          <p:nvPr/>
        </p:nvGrpSpPr>
        <p:grpSpPr>
          <a:xfrm rot="0">
            <a:off x="-1650322" y="2442144"/>
            <a:ext cx="6050750" cy="4978298"/>
            <a:chOff x="0" y="0"/>
            <a:chExt cx="6184570" cy="508839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184570" cy="5088399"/>
            </a:xfrm>
            <a:custGeom>
              <a:avLst/>
              <a:gdLst/>
              <a:ahLst/>
              <a:cxnLst/>
              <a:rect r="r" b="b" t="t" l="l"/>
              <a:pathLst>
                <a:path h="5088399" w="6184570">
                  <a:moveTo>
                    <a:pt x="2750917" y="2544200"/>
                  </a:moveTo>
                  <a:lnTo>
                    <a:pt x="0" y="5088399"/>
                  </a:lnTo>
                  <a:lnTo>
                    <a:pt x="3433653" y="5088399"/>
                  </a:lnTo>
                  <a:lnTo>
                    <a:pt x="6184570" y="2544200"/>
                  </a:lnTo>
                  <a:lnTo>
                    <a:pt x="3433653" y="0"/>
                  </a:lnTo>
                  <a:lnTo>
                    <a:pt x="0" y="0"/>
                  </a:lnTo>
                  <a:lnTo>
                    <a:pt x="2750917" y="2544200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184570" cy="5088399"/>
            </a:xfrm>
            <a:custGeom>
              <a:avLst/>
              <a:gdLst/>
              <a:ahLst/>
              <a:cxnLst/>
              <a:rect r="r" b="b" t="t" l="l"/>
              <a:pathLst>
                <a:path h="5088399" w="6184570">
                  <a:moveTo>
                    <a:pt x="2750917" y="2544200"/>
                  </a:moveTo>
                  <a:lnTo>
                    <a:pt x="0" y="5088399"/>
                  </a:lnTo>
                  <a:lnTo>
                    <a:pt x="3433653" y="5088399"/>
                  </a:lnTo>
                  <a:lnTo>
                    <a:pt x="6184570" y="2544200"/>
                  </a:lnTo>
                  <a:lnTo>
                    <a:pt x="3433653" y="0"/>
                  </a:lnTo>
                  <a:lnTo>
                    <a:pt x="0" y="0"/>
                  </a:lnTo>
                  <a:lnTo>
                    <a:pt x="2750917" y="2544200"/>
                  </a:lnTo>
                  <a:close/>
                </a:path>
              </a:pathLst>
            </a:custGeom>
            <a:blipFill>
              <a:blip r:embed="rId2"/>
              <a:stretch>
                <a:fillRect l="-23296" t="0" r="-23296" b="0"/>
              </a:stretch>
            </a:blipFill>
          </p:spPr>
        </p:sp>
      </p:grpSp>
      <p:grpSp>
        <p:nvGrpSpPr>
          <p:cNvPr name="Group 12" id="12"/>
          <p:cNvGrpSpPr>
            <a:grpSpLocks noChangeAspect="true"/>
          </p:cNvGrpSpPr>
          <p:nvPr/>
        </p:nvGrpSpPr>
        <p:grpSpPr>
          <a:xfrm rot="0">
            <a:off x="2629304" y="2442144"/>
            <a:ext cx="6050750" cy="4978298"/>
            <a:chOff x="0" y="0"/>
            <a:chExt cx="6184570" cy="5088399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184570" cy="5088399"/>
            </a:xfrm>
            <a:custGeom>
              <a:avLst/>
              <a:gdLst/>
              <a:ahLst/>
              <a:cxnLst/>
              <a:rect r="r" b="b" t="t" l="l"/>
              <a:pathLst>
                <a:path h="5088399" w="6184570">
                  <a:moveTo>
                    <a:pt x="2750917" y="2544200"/>
                  </a:moveTo>
                  <a:lnTo>
                    <a:pt x="0" y="5088399"/>
                  </a:lnTo>
                  <a:lnTo>
                    <a:pt x="3433653" y="5088399"/>
                  </a:lnTo>
                  <a:lnTo>
                    <a:pt x="6184570" y="2544200"/>
                  </a:lnTo>
                  <a:lnTo>
                    <a:pt x="3433653" y="0"/>
                  </a:lnTo>
                  <a:lnTo>
                    <a:pt x="0" y="0"/>
                  </a:lnTo>
                  <a:lnTo>
                    <a:pt x="2750917" y="2544200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6184570" cy="5088399"/>
            </a:xfrm>
            <a:custGeom>
              <a:avLst/>
              <a:gdLst/>
              <a:ahLst/>
              <a:cxnLst/>
              <a:rect r="r" b="b" t="t" l="l"/>
              <a:pathLst>
                <a:path h="5088399" w="6184570">
                  <a:moveTo>
                    <a:pt x="2750917" y="2544200"/>
                  </a:moveTo>
                  <a:lnTo>
                    <a:pt x="0" y="5088399"/>
                  </a:lnTo>
                  <a:lnTo>
                    <a:pt x="3433653" y="5088399"/>
                  </a:lnTo>
                  <a:lnTo>
                    <a:pt x="6184570" y="2544200"/>
                  </a:lnTo>
                  <a:lnTo>
                    <a:pt x="3433653" y="0"/>
                  </a:lnTo>
                  <a:lnTo>
                    <a:pt x="0" y="0"/>
                  </a:lnTo>
                  <a:lnTo>
                    <a:pt x="2750917" y="2544200"/>
                  </a:lnTo>
                  <a:close/>
                </a:path>
              </a:pathLst>
            </a:custGeom>
            <a:blipFill>
              <a:blip r:embed="rId2"/>
              <a:stretch>
                <a:fillRect l="-46484" t="0" r="0" b="0"/>
              </a:stretch>
            </a:blip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335557" y="765279"/>
            <a:ext cx="9675792" cy="2012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29"/>
              </a:lnSpc>
            </a:pPr>
            <a:r>
              <a:rPr lang="en-US" b="true" sz="6999" i="true">
                <a:solidFill>
                  <a:srgbClr val="FFFFFF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ENERGY EFFICIENCY</a:t>
            </a:r>
          </a:p>
          <a:p>
            <a:pPr algn="l">
              <a:lnSpc>
                <a:spcPts val="7629"/>
              </a:lnSpc>
            </a:pPr>
          </a:p>
        </p:txBody>
      </p:sp>
      <p:sp>
        <p:nvSpPr>
          <p:cNvPr name="TextBox 16" id="16"/>
          <p:cNvSpPr txBox="true"/>
          <p:nvPr/>
        </p:nvSpPr>
        <p:spPr>
          <a:xfrm rot="0">
            <a:off x="8149150" y="5693207"/>
            <a:ext cx="9407861" cy="2837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14628" indent="-357314" lvl="1">
              <a:lnSpc>
                <a:spcPts val="5626"/>
              </a:lnSpc>
              <a:buFont typeface="Arial"/>
              <a:buChar char="•"/>
            </a:pPr>
            <a:r>
              <a:rPr lang="en-US" sz="330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EVs convert over 77% of electrical energy to power at the wheels</a:t>
            </a:r>
          </a:p>
          <a:p>
            <a:pPr algn="just" marL="714628" indent="-357314" lvl="1">
              <a:lnSpc>
                <a:spcPts val="5626"/>
              </a:lnSpc>
              <a:buFont typeface="Arial"/>
              <a:buChar char="•"/>
            </a:pPr>
            <a:r>
              <a:rPr lang="en-US" sz="330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Conventional gasoline vehicles only convert about 12%–30%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8437807" y="3560419"/>
            <a:ext cx="10138850" cy="9136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86"/>
              </a:lnSpc>
            </a:pPr>
            <a:r>
              <a:rPr lang="en-US" sz="5400" b="true">
                <a:solidFill>
                  <a:srgbClr val="9C9C9C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BETTER ENERGY UTILIZATION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204994" y="4278086"/>
            <a:ext cx="13510372" cy="7491707"/>
            <a:chOff x="0" y="0"/>
            <a:chExt cx="18013830" cy="9988942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9988942" cy="9988942"/>
              <a:chOff x="0" y="0"/>
              <a:chExt cx="406400" cy="4064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406400" cy="406400"/>
              </a:xfrm>
              <a:custGeom>
                <a:avLst/>
                <a:gdLst/>
                <a:ahLst/>
                <a:cxnLst/>
                <a:rect r="r" b="b" t="t" l="l"/>
                <a:pathLst>
                  <a:path h="406400" w="406400">
                    <a:moveTo>
                      <a:pt x="0" y="0"/>
                    </a:moveTo>
                    <a:lnTo>
                      <a:pt x="203200" y="0"/>
                    </a:lnTo>
                    <a:lnTo>
                      <a:pt x="406400" y="203200"/>
                    </a:lnTo>
                    <a:lnTo>
                      <a:pt x="203200" y="406400"/>
                    </a:lnTo>
                    <a:lnTo>
                      <a:pt x="0" y="406400"/>
                    </a:lnTo>
                    <a:lnTo>
                      <a:pt x="203200" y="2032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FFFFFF">
                    <a:alpha val="29804"/>
                  </a:srgbClr>
                </a:solidFill>
                <a:prstDash val="solid"/>
                <a:miter/>
              </a:ln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177800" y="-57150"/>
                <a:ext cx="152400" cy="4635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8024887" y="0"/>
              <a:ext cx="9988942" cy="9988942"/>
              <a:chOff x="0" y="0"/>
              <a:chExt cx="406400" cy="4064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406400" cy="406400"/>
              </a:xfrm>
              <a:custGeom>
                <a:avLst/>
                <a:gdLst/>
                <a:ahLst/>
                <a:cxnLst/>
                <a:rect r="r" b="b" t="t" l="l"/>
                <a:pathLst>
                  <a:path h="406400" w="406400">
                    <a:moveTo>
                      <a:pt x="0" y="0"/>
                    </a:moveTo>
                    <a:lnTo>
                      <a:pt x="203200" y="0"/>
                    </a:lnTo>
                    <a:lnTo>
                      <a:pt x="406400" y="203200"/>
                    </a:lnTo>
                    <a:lnTo>
                      <a:pt x="203200" y="406400"/>
                    </a:lnTo>
                    <a:lnTo>
                      <a:pt x="0" y="406400"/>
                    </a:lnTo>
                    <a:lnTo>
                      <a:pt x="203200" y="2032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FFFFFF">
                    <a:alpha val="29804"/>
                  </a:srgbClr>
                </a:solidFill>
                <a:prstDash val="solid"/>
                <a:miter/>
              </a:ln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177800" y="-57150"/>
                <a:ext cx="152400" cy="4635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</p:grpSp>
      <p:grpSp>
        <p:nvGrpSpPr>
          <p:cNvPr name="Group 9" id="9"/>
          <p:cNvGrpSpPr/>
          <p:nvPr/>
        </p:nvGrpSpPr>
        <p:grpSpPr>
          <a:xfrm rot="0">
            <a:off x="3315135" y="2193744"/>
            <a:ext cx="15125265" cy="4168684"/>
            <a:chOff x="0" y="0"/>
            <a:chExt cx="17358722" cy="478424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7358722" cy="4784249"/>
            </a:xfrm>
            <a:custGeom>
              <a:avLst/>
              <a:gdLst/>
              <a:ahLst/>
              <a:cxnLst/>
              <a:rect r="r" b="b" t="t" l="l"/>
              <a:pathLst>
                <a:path h="4784249" w="17358722">
                  <a:moveTo>
                    <a:pt x="0" y="4784249"/>
                  </a:moveTo>
                  <a:lnTo>
                    <a:pt x="2017165" y="0"/>
                  </a:lnTo>
                  <a:lnTo>
                    <a:pt x="17358722" y="0"/>
                  </a:lnTo>
                  <a:lnTo>
                    <a:pt x="15341558" y="4784249"/>
                  </a:lnTo>
                  <a:close/>
                </a:path>
              </a:pathLst>
            </a:custGeom>
            <a:blipFill>
              <a:blip r:embed="rId2"/>
              <a:stretch>
                <a:fillRect l="0" t="-63384" r="0" b="-63384"/>
              </a:stretch>
            </a:blip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534552" y="781504"/>
            <a:ext cx="17218896" cy="1050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29"/>
              </a:lnSpc>
            </a:pPr>
            <a:r>
              <a:rPr lang="en-US" b="true" sz="6999" i="true">
                <a:solidFill>
                  <a:srgbClr val="FFFFFF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TECHNOLOGICAL ADVANCEMENTS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283082" y="7494254"/>
            <a:ext cx="10044593" cy="2123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14628" indent="-357314" lvl="1">
              <a:lnSpc>
                <a:spcPts val="5626"/>
              </a:lnSpc>
              <a:buFont typeface="Arial"/>
              <a:buChar char="•"/>
            </a:pPr>
            <a:r>
              <a:rPr lang="en-US" sz="330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Regenerative braking</a:t>
            </a:r>
          </a:p>
          <a:p>
            <a:pPr algn="just" marL="714628" indent="-357314" lvl="1">
              <a:lnSpc>
                <a:spcPts val="5626"/>
              </a:lnSpc>
              <a:buFont typeface="Arial"/>
              <a:buChar char="•"/>
            </a:pPr>
            <a:r>
              <a:rPr lang="en-US" sz="330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Smart connectivity &amp; over-the-air updates</a:t>
            </a:r>
          </a:p>
          <a:p>
            <a:pPr algn="just" marL="714628" indent="-357314" lvl="1">
              <a:lnSpc>
                <a:spcPts val="5626"/>
              </a:lnSpc>
              <a:buFont typeface="Arial"/>
              <a:buChar char="•"/>
            </a:pPr>
            <a:r>
              <a:rPr lang="en-US" sz="330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Autonomy-ready platforms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77527" y="6367351"/>
            <a:ext cx="9945330" cy="16565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86"/>
              </a:lnSpc>
            </a:pPr>
            <a:r>
              <a:rPr lang="en-US" sz="5400" b="true">
                <a:solidFill>
                  <a:srgbClr val="9C9C9C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INNOVATION &amp; SMART FEATURES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10948693" y="3124507"/>
            <a:ext cx="7491707" cy="7491707"/>
            <a:chOff x="0" y="0"/>
            <a:chExt cx="406400" cy="4064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406400" cy="406400"/>
            </a:xfrm>
            <a:custGeom>
              <a:avLst/>
              <a:gdLst/>
              <a:ahLst/>
              <a:cxnLst/>
              <a:rect r="r" b="b" t="t" l="l"/>
              <a:pathLst>
                <a:path h="406400" w="406400">
                  <a:moveTo>
                    <a:pt x="0" y="0"/>
                  </a:moveTo>
                  <a:lnTo>
                    <a:pt x="203200" y="0"/>
                  </a:lnTo>
                  <a:lnTo>
                    <a:pt x="406400" y="203200"/>
                  </a:lnTo>
                  <a:lnTo>
                    <a:pt x="2032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FFFFFF">
                  <a:alpha val="29804"/>
                </a:srgbClr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177800" y="-57150"/>
              <a:ext cx="152400" cy="463550"/>
            </a:xfrm>
            <a:prstGeom prst="rect">
              <a:avLst/>
            </a:prstGeom>
          </p:spPr>
          <p:txBody>
            <a:bodyPr anchor="ctr" rtlCol="false" tIns="246641" lIns="246641" bIns="246641" rIns="246641"/>
            <a:lstStyle/>
            <a:p>
              <a:pPr algn="ctr">
                <a:lnSpc>
                  <a:spcPts val="2799"/>
                </a:lnSpc>
              </a:pP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962954" y="8031461"/>
            <a:ext cx="396278" cy="396278"/>
            <a:chOff x="0" y="0"/>
            <a:chExt cx="104369" cy="10436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4369" cy="104369"/>
            </a:xfrm>
            <a:custGeom>
              <a:avLst/>
              <a:gdLst/>
              <a:ahLst/>
              <a:cxnLst/>
              <a:rect r="r" b="b" t="t" l="l"/>
              <a:pathLst>
                <a:path h="104369" w="104369">
                  <a:moveTo>
                    <a:pt x="0" y="0"/>
                  </a:moveTo>
                  <a:lnTo>
                    <a:pt x="104369" y="0"/>
                  </a:lnTo>
                  <a:lnTo>
                    <a:pt x="104369" y="104369"/>
                  </a:lnTo>
                  <a:lnTo>
                    <a:pt x="0" y="104369"/>
                  </a:lnTo>
                  <a:close/>
                </a:path>
              </a:pathLst>
            </a:custGeom>
            <a:solidFill>
              <a:srgbClr val="5CE1E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104369" cy="1329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95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1285347" y="0"/>
            <a:ext cx="7002653" cy="10287000"/>
            <a:chOff x="0" y="0"/>
            <a:chExt cx="1084894" cy="159372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084894" cy="1593725"/>
            </a:xfrm>
            <a:custGeom>
              <a:avLst/>
              <a:gdLst/>
              <a:ahLst/>
              <a:cxnLst/>
              <a:rect r="r" b="b" t="t" l="l"/>
              <a:pathLst>
                <a:path h="1593725" w="1084894">
                  <a:moveTo>
                    <a:pt x="0" y="0"/>
                  </a:moveTo>
                  <a:lnTo>
                    <a:pt x="1084894" y="0"/>
                  </a:lnTo>
                  <a:lnTo>
                    <a:pt x="1084894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2"/>
              <a:stretch>
                <a:fillRect l="-86268" t="0" r="-48774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5400000">
            <a:off x="7776110" y="2474240"/>
            <a:ext cx="10677038" cy="5338519"/>
          </a:xfrm>
          <a:custGeom>
            <a:avLst/>
            <a:gdLst/>
            <a:ahLst/>
            <a:cxnLst/>
            <a:rect r="r" b="b" t="t" l="l"/>
            <a:pathLst>
              <a:path h="5338519" w="10677038">
                <a:moveTo>
                  <a:pt x="0" y="0"/>
                </a:moveTo>
                <a:lnTo>
                  <a:pt x="10677038" y="0"/>
                </a:lnTo>
                <a:lnTo>
                  <a:pt x="10677038" y="5338520"/>
                </a:lnTo>
                <a:lnTo>
                  <a:pt x="0" y="533852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911398" y="6172200"/>
            <a:ext cx="3972652" cy="4114800"/>
          </a:xfrm>
          <a:custGeom>
            <a:avLst/>
            <a:gdLst/>
            <a:ahLst/>
            <a:cxnLst/>
            <a:rect r="r" b="b" t="t" l="l"/>
            <a:pathLst>
              <a:path h="4114800" w="3972652">
                <a:moveTo>
                  <a:pt x="0" y="0"/>
                </a:moveTo>
                <a:lnTo>
                  <a:pt x="3972653" y="0"/>
                </a:lnTo>
                <a:lnTo>
                  <a:pt x="397265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-1011888" y="255340"/>
            <a:ext cx="12608319" cy="38877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665"/>
              </a:lnSpc>
              <a:spcBef>
                <a:spcPct val="0"/>
              </a:spcBef>
            </a:pPr>
            <a:r>
              <a:rPr lang="en-US" sz="11189">
                <a:solidFill>
                  <a:srgbClr val="5CE1E6"/>
                </a:solidFill>
                <a:latin typeface="Anton"/>
                <a:ea typeface="Anton"/>
                <a:cs typeface="Anton"/>
                <a:sym typeface="Anton"/>
              </a:rPr>
              <a:t>DRIVING INTO THE FUTURE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573133" y="4565015"/>
            <a:ext cx="5200336" cy="10998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31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Rapid advancements in automotive technology.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573133" y="7801313"/>
            <a:ext cx="5200336" cy="22237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31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Global focus on sustainability and smart mobility.</a:t>
            </a:r>
          </a:p>
          <a:p>
            <a:pPr algn="l">
              <a:lnSpc>
                <a:spcPts val="4479"/>
              </a:lnSpc>
            </a:pP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13114629" y="0"/>
            <a:ext cx="7520277" cy="464890"/>
          </a:xfrm>
          <a:custGeom>
            <a:avLst/>
            <a:gdLst/>
            <a:ahLst/>
            <a:cxnLst/>
            <a:rect r="r" b="b" t="t" l="l"/>
            <a:pathLst>
              <a:path h="464890" w="7520277">
                <a:moveTo>
                  <a:pt x="0" y="0"/>
                </a:moveTo>
                <a:lnTo>
                  <a:pt x="7520277" y="0"/>
                </a:lnTo>
                <a:lnTo>
                  <a:pt x="7520277" y="464890"/>
                </a:lnTo>
                <a:lnTo>
                  <a:pt x="0" y="46489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9559567" y="9363456"/>
            <a:ext cx="7315200" cy="1847088"/>
          </a:xfrm>
          <a:custGeom>
            <a:avLst/>
            <a:gdLst/>
            <a:ahLst/>
            <a:cxnLst/>
            <a:rect r="r" b="b" t="t" l="l"/>
            <a:pathLst>
              <a:path h="1847088" w="7315200">
                <a:moveTo>
                  <a:pt x="0" y="0"/>
                </a:moveTo>
                <a:lnTo>
                  <a:pt x="7315200" y="0"/>
                </a:lnTo>
                <a:lnTo>
                  <a:pt x="7315200" y="1847088"/>
                </a:lnTo>
                <a:lnTo>
                  <a:pt x="0" y="184708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50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3962954" y="4747222"/>
            <a:ext cx="396278" cy="396278"/>
            <a:chOff x="0" y="0"/>
            <a:chExt cx="104369" cy="104369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04369" cy="104369"/>
            </a:xfrm>
            <a:custGeom>
              <a:avLst/>
              <a:gdLst/>
              <a:ahLst/>
              <a:cxnLst/>
              <a:rect r="r" b="b" t="t" l="l"/>
              <a:pathLst>
                <a:path h="104369" w="104369">
                  <a:moveTo>
                    <a:pt x="0" y="0"/>
                  </a:moveTo>
                  <a:lnTo>
                    <a:pt x="104369" y="0"/>
                  </a:lnTo>
                  <a:lnTo>
                    <a:pt x="104369" y="104369"/>
                  </a:lnTo>
                  <a:lnTo>
                    <a:pt x="0" y="104369"/>
                  </a:lnTo>
                  <a:close/>
                </a:path>
              </a:pathLst>
            </a:custGeom>
            <a:solidFill>
              <a:srgbClr val="5CE1E6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28575"/>
              <a:ext cx="104369" cy="1329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95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4573133" y="6196668"/>
            <a:ext cx="5832603" cy="1661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31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Key trends shaping the future of vehicles.</a:t>
            </a:r>
          </a:p>
          <a:p>
            <a:pPr algn="l">
              <a:lnSpc>
                <a:spcPts val="4479"/>
              </a:lnSpc>
            </a:pPr>
          </a:p>
        </p:txBody>
      </p:sp>
      <p:grpSp>
        <p:nvGrpSpPr>
          <p:cNvPr name="Group 18" id="18"/>
          <p:cNvGrpSpPr/>
          <p:nvPr/>
        </p:nvGrpSpPr>
        <p:grpSpPr>
          <a:xfrm rot="0">
            <a:off x="3962954" y="6389342"/>
            <a:ext cx="396278" cy="396278"/>
            <a:chOff x="0" y="0"/>
            <a:chExt cx="104369" cy="104369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04369" cy="104369"/>
            </a:xfrm>
            <a:custGeom>
              <a:avLst/>
              <a:gdLst/>
              <a:ahLst/>
              <a:cxnLst/>
              <a:rect r="r" b="b" t="t" l="l"/>
              <a:pathLst>
                <a:path h="104369" w="104369">
                  <a:moveTo>
                    <a:pt x="0" y="0"/>
                  </a:moveTo>
                  <a:lnTo>
                    <a:pt x="104369" y="0"/>
                  </a:lnTo>
                  <a:lnTo>
                    <a:pt x="104369" y="104369"/>
                  </a:lnTo>
                  <a:lnTo>
                    <a:pt x="0" y="104369"/>
                  </a:lnTo>
                  <a:close/>
                </a:path>
              </a:pathLst>
            </a:custGeom>
            <a:solidFill>
              <a:srgbClr val="5CE1E6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28575"/>
              <a:ext cx="104369" cy="1329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95"/>
                </a:lnSpc>
              </a:pPr>
            </a:p>
          </p:txBody>
        </p:sp>
      </p:grp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5896758" y="6090003"/>
            <a:ext cx="10263038" cy="5691011"/>
            <a:chOff x="0" y="0"/>
            <a:chExt cx="13684051" cy="7588014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7588014" cy="7588014"/>
              <a:chOff x="0" y="0"/>
              <a:chExt cx="406400" cy="4064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406400" cy="406400"/>
              </a:xfrm>
              <a:custGeom>
                <a:avLst/>
                <a:gdLst/>
                <a:ahLst/>
                <a:cxnLst/>
                <a:rect r="r" b="b" t="t" l="l"/>
                <a:pathLst>
                  <a:path h="406400" w="406400">
                    <a:moveTo>
                      <a:pt x="0" y="0"/>
                    </a:moveTo>
                    <a:lnTo>
                      <a:pt x="203200" y="0"/>
                    </a:lnTo>
                    <a:lnTo>
                      <a:pt x="406400" y="203200"/>
                    </a:lnTo>
                    <a:lnTo>
                      <a:pt x="203200" y="406400"/>
                    </a:lnTo>
                    <a:lnTo>
                      <a:pt x="0" y="406400"/>
                    </a:lnTo>
                    <a:lnTo>
                      <a:pt x="203200" y="2032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FFFFFF">
                    <a:alpha val="29804"/>
                  </a:srgbClr>
                </a:solidFill>
                <a:prstDash val="solid"/>
                <a:miter/>
              </a:ln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177800" y="-57150"/>
                <a:ext cx="152400" cy="4635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6096037" y="0"/>
              <a:ext cx="7588014" cy="7588014"/>
              <a:chOff x="0" y="0"/>
              <a:chExt cx="406400" cy="4064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406400" cy="406400"/>
              </a:xfrm>
              <a:custGeom>
                <a:avLst/>
                <a:gdLst/>
                <a:ahLst/>
                <a:cxnLst/>
                <a:rect r="r" b="b" t="t" l="l"/>
                <a:pathLst>
                  <a:path h="406400" w="406400">
                    <a:moveTo>
                      <a:pt x="0" y="0"/>
                    </a:moveTo>
                    <a:lnTo>
                      <a:pt x="203200" y="0"/>
                    </a:lnTo>
                    <a:lnTo>
                      <a:pt x="406400" y="203200"/>
                    </a:lnTo>
                    <a:lnTo>
                      <a:pt x="203200" y="406400"/>
                    </a:lnTo>
                    <a:lnTo>
                      <a:pt x="0" y="406400"/>
                    </a:lnTo>
                    <a:lnTo>
                      <a:pt x="203200" y="2032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FFFFFF">
                    <a:alpha val="29804"/>
                  </a:srgbClr>
                </a:solidFill>
                <a:prstDash val="solid"/>
                <a:miter/>
              </a:ln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177800" y="-57150"/>
                <a:ext cx="152400" cy="4635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</p:grpSp>
      <p:sp>
        <p:nvSpPr>
          <p:cNvPr name="TextBox 9" id="9"/>
          <p:cNvSpPr txBox="true"/>
          <p:nvPr/>
        </p:nvSpPr>
        <p:spPr>
          <a:xfrm rot="0">
            <a:off x="370252" y="470284"/>
            <a:ext cx="9449946" cy="2012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29"/>
              </a:lnSpc>
            </a:pPr>
            <a:r>
              <a:rPr lang="en-US" b="true" sz="6999" i="true">
                <a:solidFill>
                  <a:srgbClr val="FFFFFF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INFRASTRUCTURE &amp; GROWING SUPPORT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70252" y="5383318"/>
            <a:ext cx="8143928" cy="3552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14628" indent="-357314" lvl="1">
              <a:lnSpc>
                <a:spcPts val="5626"/>
              </a:lnSpc>
              <a:buFont typeface="Arial"/>
              <a:buChar char="•"/>
            </a:pPr>
            <a:r>
              <a:rPr lang="en-US" sz="330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Rapid growth of charging stations</a:t>
            </a:r>
          </a:p>
          <a:p>
            <a:pPr algn="just" marL="714628" indent="-357314" lvl="1">
              <a:lnSpc>
                <a:spcPts val="5626"/>
              </a:lnSpc>
              <a:buFont typeface="Arial"/>
              <a:buChar char="•"/>
            </a:pPr>
            <a:r>
              <a:rPr lang="en-US" sz="330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Government support and green policies</a:t>
            </a:r>
          </a:p>
          <a:p>
            <a:pPr algn="just" marL="714628" indent="-357314" lvl="1">
              <a:lnSpc>
                <a:spcPts val="5626"/>
              </a:lnSpc>
              <a:buFont typeface="Arial"/>
              <a:buChar char="•"/>
            </a:pPr>
            <a:r>
              <a:rPr lang="en-US" sz="330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Investments by major automakers</a:t>
            </a:r>
          </a:p>
          <a:p>
            <a:pPr algn="just">
              <a:lnSpc>
                <a:spcPts val="5626"/>
              </a:lnSpc>
            </a:pPr>
          </a:p>
        </p:txBody>
      </p:sp>
      <p:grpSp>
        <p:nvGrpSpPr>
          <p:cNvPr name="Group 11" id="11"/>
          <p:cNvGrpSpPr/>
          <p:nvPr/>
        </p:nvGrpSpPr>
        <p:grpSpPr>
          <a:xfrm rot="0">
            <a:off x="9612126" y="0"/>
            <a:ext cx="10096065" cy="10287000"/>
            <a:chOff x="0" y="0"/>
            <a:chExt cx="11586891" cy="1180602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1586890" cy="11806020"/>
            </a:xfrm>
            <a:custGeom>
              <a:avLst/>
              <a:gdLst/>
              <a:ahLst/>
              <a:cxnLst/>
              <a:rect r="r" b="b" t="t" l="l"/>
              <a:pathLst>
                <a:path h="11806020" w="11586890">
                  <a:moveTo>
                    <a:pt x="0" y="11806020"/>
                  </a:moveTo>
                  <a:lnTo>
                    <a:pt x="1346451" y="0"/>
                  </a:lnTo>
                  <a:lnTo>
                    <a:pt x="11586890" y="0"/>
                  </a:lnTo>
                  <a:lnTo>
                    <a:pt x="10240439" y="11806020"/>
                  </a:lnTo>
                  <a:close/>
                </a:path>
              </a:pathLst>
            </a:custGeom>
            <a:blipFill>
              <a:blip r:embed="rId2"/>
              <a:stretch>
                <a:fillRect l="0" t="-23607" r="0" b="-23607"/>
              </a:stretch>
            </a:blip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1199624" y="3896106"/>
            <a:ext cx="11161742" cy="23995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86"/>
              </a:lnSpc>
            </a:pPr>
            <a:r>
              <a:rPr lang="en-US" sz="5400" b="true">
                <a:solidFill>
                  <a:srgbClr val="9C9C9C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EXPANDING ECOSYSTEM</a:t>
            </a:r>
          </a:p>
          <a:p>
            <a:pPr algn="l">
              <a:lnSpc>
                <a:spcPts val="5886"/>
              </a:lnSpc>
            </a:pPr>
          </a:p>
          <a:p>
            <a:pPr algn="l">
              <a:lnSpc>
                <a:spcPts val="5886"/>
              </a:lnSpc>
            </a:pP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59998" y="3527503"/>
            <a:ext cx="13510372" cy="7491707"/>
            <a:chOff x="0" y="0"/>
            <a:chExt cx="18013830" cy="9988942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9988942" cy="9988942"/>
              <a:chOff x="0" y="0"/>
              <a:chExt cx="406400" cy="4064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406400" cy="406400"/>
              </a:xfrm>
              <a:custGeom>
                <a:avLst/>
                <a:gdLst/>
                <a:ahLst/>
                <a:cxnLst/>
                <a:rect r="r" b="b" t="t" l="l"/>
                <a:pathLst>
                  <a:path h="406400" w="406400">
                    <a:moveTo>
                      <a:pt x="0" y="0"/>
                    </a:moveTo>
                    <a:lnTo>
                      <a:pt x="203200" y="0"/>
                    </a:lnTo>
                    <a:lnTo>
                      <a:pt x="406400" y="203200"/>
                    </a:lnTo>
                    <a:lnTo>
                      <a:pt x="203200" y="406400"/>
                    </a:lnTo>
                    <a:lnTo>
                      <a:pt x="0" y="406400"/>
                    </a:lnTo>
                    <a:lnTo>
                      <a:pt x="203200" y="2032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FFFFFF">
                    <a:alpha val="29804"/>
                  </a:srgbClr>
                </a:solidFill>
                <a:prstDash val="solid"/>
                <a:miter/>
              </a:ln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177800" y="-57150"/>
                <a:ext cx="152400" cy="4635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8024887" y="0"/>
              <a:ext cx="9988942" cy="9988942"/>
              <a:chOff x="0" y="0"/>
              <a:chExt cx="406400" cy="4064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406400" cy="406400"/>
              </a:xfrm>
              <a:custGeom>
                <a:avLst/>
                <a:gdLst/>
                <a:ahLst/>
                <a:cxnLst/>
                <a:rect r="r" b="b" t="t" l="l"/>
                <a:pathLst>
                  <a:path h="406400" w="406400">
                    <a:moveTo>
                      <a:pt x="0" y="0"/>
                    </a:moveTo>
                    <a:lnTo>
                      <a:pt x="203200" y="0"/>
                    </a:lnTo>
                    <a:lnTo>
                      <a:pt x="406400" y="203200"/>
                    </a:lnTo>
                    <a:lnTo>
                      <a:pt x="203200" y="406400"/>
                    </a:lnTo>
                    <a:lnTo>
                      <a:pt x="0" y="406400"/>
                    </a:lnTo>
                    <a:lnTo>
                      <a:pt x="203200" y="2032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FFFFFF">
                    <a:alpha val="29804"/>
                  </a:srgbClr>
                </a:solidFill>
                <a:prstDash val="solid"/>
                <a:miter/>
              </a:ln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177800" y="-57150"/>
                <a:ext cx="152400" cy="4635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</p:grpSp>
      <p:grpSp>
        <p:nvGrpSpPr>
          <p:cNvPr name="Group 9" id="9"/>
          <p:cNvGrpSpPr>
            <a:grpSpLocks noChangeAspect="true"/>
          </p:cNvGrpSpPr>
          <p:nvPr/>
        </p:nvGrpSpPr>
        <p:grpSpPr>
          <a:xfrm rot="0">
            <a:off x="7606682" y="2803962"/>
            <a:ext cx="7924159" cy="6519658"/>
            <a:chOff x="0" y="0"/>
            <a:chExt cx="6184570" cy="508839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184570" cy="5088399"/>
            </a:xfrm>
            <a:custGeom>
              <a:avLst/>
              <a:gdLst/>
              <a:ahLst/>
              <a:cxnLst/>
              <a:rect r="r" b="b" t="t" l="l"/>
              <a:pathLst>
                <a:path h="5088399" w="6184570">
                  <a:moveTo>
                    <a:pt x="3433653" y="2544200"/>
                  </a:moveTo>
                  <a:lnTo>
                    <a:pt x="6184570" y="5088399"/>
                  </a:lnTo>
                  <a:lnTo>
                    <a:pt x="2750917" y="5088399"/>
                  </a:lnTo>
                  <a:lnTo>
                    <a:pt x="0" y="2544200"/>
                  </a:lnTo>
                  <a:lnTo>
                    <a:pt x="2750917" y="0"/>
                  </a:lnTo>
                  <a:lnTo>
                    <a:pt x="6184570" y="0"/>
                  </a:lnTo>
                  <a:lnTo>
                    <a:pt x="3433653" y="2544200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184570" cy="5088399"/>
            </a:xfrm>
            <a:custGeom>
              <a:avLst/>
              <a:gdLst/>
              <a:ahLst/>
              <a:cxnLst/>
              <a:rect r="r" b="b" t="t" l="l"/>
              <a:pathLst>
                <a:path h="5088399" w="6184570">
                  <a:moveTo>
                    <a:pt x="3433653" y="2544200"/>
                  </a:moveTo>
                  <a:lnTo>
                    <a:pt x="6184570" y="5088399"/>
                  </a:lnTo>
                  <a:lnTo>
                    <a:pt x="2750917" y="5088399"/>
                  </a:lnTo>
                  <a:lnTo>
                    <a:pt x="0" y="2544200"/>
                  </a:lnTo>
                  <a:lnTo>
                    <a:pt x="2750917" y="0"/>
                  </a:lnTo>
                  <a:lnTo>
                    <a:pt x="6184570" y="0"/>
                  </a:lnTo>
                  <a:lnTo>
                    <a:pt x="3433653" y="2544200"/>
                  </a:lnTo>
                  <a:close/>
                </a:path>
              </a:pathLst>
            </a:custGeom>
            <a:blipFill>
              <a:blip r:embed="rId2"/>
              <a:stretch>
                <a:fillRect l="0" t="0" r="-16290" b="0"/>
              </a:stretch>
            </a:blipFill>
          </p:spPr>
        </p:sp>
      </p:grpSp>
      <p:grpSp>
        <p:nvGrpSpPr>
          <p:cNvPr name="Group 12" id="12"/>
          <p:cNvGrpSpPr>
            <a:grpSpLocks noChangeAspect="true"/>
          </p:cNvGrpSpPr>
          <p:nvPr/>
        </p:nvGrpSpPr>
        <p:grpSpPr>
          <a:xfrm rot="0">
            <a:off x="12350375" y="3010455"/>
            <a:ext cx="7422205" cy="6106672"/>
            <a:chOff x="0" y="0"/>
            <a:chExt cx="6184570" cy="5088399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184570" cy="5088399"/>
            </a:xfrm>
            <a:custGeom>
              <a:avLst/>
              <a:gdLst/>
              <a:ahLst/>
              <a:cxnLst/>
              <a:rect r="r" b="b" t="t" l="l"/>
              <a:pathLst>
                <a:path h="5088399" w="6184570">
                  <a:moveTo>
                    <a:pt x="3433653" y="2544200"/>
                  </a:moveTo>
                  <a:lnTo>
                    <a:pt x="6184570" y="5088399"/>
                  </a:lnTo>
                  <a:lnTo>
                    <a:pt x="2750917" y="5088399"/>
                  </a:lnTo>
                  <a:lnTo>
                    <a:pt x="0" y="2544200"/>
                  </a:lnTo>
                  <a:lnTo>
                    <a:pt x="2750917" y="0"/>
                  </a:lnTo>
                  <a:lnTo>
                    <a:pt x="6184570" y="0"/>
                  </a:lnTo>
                  <a:lnTo>
                    <a:pt x="3433653" y="2544200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6184570" cy="5088399"/>
            </a:xfrm>
            <a:custGeom>
              <a:avLst/>
              <a:gdLst/>
              <a:ahLst/>
              <a:cxnLst/>
              <a:rect r="r" b="b" t="t" l="l"/>
              <a:pathLst>
                <a:path h="5088399" w="6184570">
                  <a:moveTo>
                    <a:pt x="3433653" y="2544200"/>
                  </a:moveTo>
                  <a:lnTo>
                    <a:pt x="6184570" y="5088399"/>
                  </a:lnTo>
                  <a:lnTo>
                    <a:pt x="2750917" y="5088399"/>
                  </a:lnTo>
                  <a:lnTo>
                    <a:pt x="0" y="2544200"/>
                  </a:lnTo>
                  <a:lnTo>
                    <a:pt x="2750917" y="0"/>
                  </a:lnTo>
                  <a:lnTo>
                    <a:pt x="6184570" y="0"/>
                  </a:lnTo>
                  <a:lnTo>
                    <a:pt x="3433653" y="2544200"/>
                  </a:lnTo>
                  <a:close/>
                </a:path>
              </a:pathLst>
            </a:custGeom>
            <a:blipFill>
              <a:blip r:embed="rId2"/>
              <a:stretch>
                <a:fillRect l="-8145" t="0" r="-8145" b="0"/>
              </a:stretch>
            </a:blip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568097" y="553163"/>
            <a:ext cx="8835700" cy="2974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29"/>
              </a:lnSpc>
            </a:pPr>
            <a:r>
              <a:rPr lang="en-US" b="true" sz="6999" i="true">
                <a:solidFill>
                  <a:srgbClr val="FFFFFF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CHALLENGES BEING OVERCOME</a:t>
            </a:r>
          </a:p>
          <a:p>
            <a:pPr algn="l">
              <a:lnSpc>
                <a:spcPts val="7629"/>
              </a:lnSpc>
            </a:pPr>
          </a:p>
        </p:txBody>
      </p:sp>
      <p:sp>
        <p:nvSpPr>
          <p:cNvPr name="TextBox 16" id="16"/>
          <p:cNvSpPr txBox="true"/>
          <p:nvPr/>
        </p:nvSpPr>
        <p:spPr>
          <a:xfrm rot="0">
            <a:off x="99479" y="5402011"/>
            <a:ext cx="9044521" cy="3552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14628" indent="-357314" lvl="1">
              <a:lnSpc>
                <a:spcPts val="5626"/>
              </a:lnSpc>
              <a:buFont typeface="Arial"/>
              <a:buChar char="•"/>
            </a:pPr>
            <a:r>
              <a:rPr lang="en-US" sz="330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Improved battery technology = longer ranges</a:t>
            </a:r>
          </a:p>
          <a:p>
            <a:pPr algn="just" marL="714628" indent="-357314" lvl="1">
              <a:lnSpc>
                <a:spcPts val="5626"/>
              </a:lnSpc>
              <a:buFont typeface="Arial"/>
              <a:buChar char="•"/>
            </a:pPr>
            <a:r>
              <a:rPr lang="en-US" sz="330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Faster charging options</a:t>
            </a:r>
          </a:p>
          <a:p>
            <a:pPr algn="just" marL="714628" indent="-357314" lvl="1">
              <a:lnSpc>
                <a:spcPts val="5626"/>
              </a:lnSpc>
              <a:buFont typeface="Arial"/>
              <a:buChar char="•"/>
            </a:pPr>
            <a:r>
              <a:rPr lang="en-US" sz="330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Drop in EV prices over time</a:t>
            </a:r>
          </a:p>
          <a:p>
            <a:pPr algn="just">
              <a:lnSpc>
                <a:spcPts val="5626"/>
              </a:lnSpc>
            </a:pPr>
          </a:p>
        </p:txBody>
      </p:sp>
      <p:sp>
        <p:nvSpPr>
          <p:cNvPr name="TextBox 17" id="17"/>
          <p:cNvSpPr txBox="true"/>
          <p:nvPr/>
        </p:nvSpPr>
        <p:spPr>
          <a:xfrm rot="0">
            <a:off x="568097" y="3432253"/>
            <a:ext cx="11161742" cy="9136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86"/>
              </a:lnSpc>
            </a:pPr>
            <a:r>
              <a:rPr lang="en-US" sz="5400" b="true">
                <a:solidFill>
                  <a:srgbClr val="9C9C9C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OVERCOMING LIMITATIONS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525507" y="3779837"/>
            <a:ext cx="13510372" cy="7491707"/>
            <a:chOff x="0" y="0"/>
            <a:chExt cx="18013830" cy="9988942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9988942" cy="9988942"/>
              <a:chOff x="0" y="0"/>
              <a:chExt cx="406400" cy="4064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406400" cy="406400"/>
              </a:xfrm>
              <a:custGeom>
                <a:avLst/>
                <a:gdLst/>
                <a:ahLst/>
                <a:cxnLst/>
                <a:rect r="r" b="b" t="t" l="l"/>
                <a:pathLst>
                  <a:path h="406400" w="406400">
                    <a:moveTo>
                      <a:pt x="0" y="0"/>
                    </a:moveTo>
                    <a:lnTo>
                      <a:pt x="203200" y="0"/>
                    </a:lnTo>
                    <a:lnTo>
                      <a:pt x="406400" y="203200"/>
                    </a:lnTo>
                    <a:lnTo>
                      <a:pt x="203200" y="406400"/>
                    </a:lnTo>
                    <a:lnTo>
                      <a:pt x="0" y="406400"/>
                    </a:lnTo>
                    <a:lnTo>
                      <a:pt x="203200" y="2032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FFFFFF">
                    <a:alpha val="29804"/>
                  </a:srgbClr>
                </a:solidFill>
                <a:prstDash val="solid"/>
                <a:miter/>
              </a:ln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177800" y="-57150"/>
                <a:ext cx="152400" cy="4635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8024887" y="0"/>
              <a:ext cx="9988942" cy="9988942"/>
              <a:chOff x="0" y="0"/>
              <a:chExt cx="406400" cy="4064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406400" cy="406400"/>
              </a:xfrm>
              <a:custGeom>
                <a:avLst/>
                <a:gdLst/>
                <a:ahLst/>
                <a:cxnLst/>
                <a:rect r="r" b="b" t="t" l="l"/>
                <a:pathLst>
                  <a:path h="406400" w="406400">
                    <a:moveTo>
                      <a:pt x="0" y="0"/>
                    </a:moveTo>
                    <a:lnTo>
                      <a:pt x="203200" y="0"/>
                    </a:lnTo>
                    <a:lnTo>
                      <a:pt x="406400" y="203200"/>
                    </a:lnTo>
                    <a:lnTo>
                      <a:pt x="203200" y="406400"/>
                    </a:lnTo>
                    <a:lnTo>
                      <a:pt x="0" y="406400"/>
                    </a:lnTo>
                    <a:lnTo>
                      <a:pt x="203200" y="2032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FFFFFF">
                    <a:alpha val="29804"/>
                  </a:srgbClr>
                </a:solidFill>
                <a:prstDash val="solid"/>
                <a:miter/>
              </a:ln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177800" y="-57150"/>
                <a:ext cx="152400" cy="4635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</p:grpSp>
      <p:grpSp>
        <p:nvGrpSpPr>
          <p:cNvPr name="Group 9" id="9"/>
          <p:cNvGrpSpPr/>
          <p:nvPr/>
        </p:nvGrpSpPr>
        <p:grpSpPr>
          <a:xfrm rot="-10800000">
            <a:off x="9951446" y="-1506081"/>
            <a:ext cx="13510372" cy="7491707"/>
            <a:chOff x="0" y="0"/>
            <a:chExt cx="18013830" cy="9988942"/>
          </a:xfrm>
        </p:grpSpPr>
        <p:grpSp>
          <p:nvGrpSpPr>
            <p:cNvPr name="Group 10" id="10"/>
            <p:cNvGrpSpPr/>
            <p:nvPr/>
          </p:nvGrpSpPr>
          <p:grpSpPr>
            <a:xfrm rot="0">
              <a:off x="0" y="0"/>
              <a:ext cx="9988942" cy="9988942"/>
              <a:chOff x="0" y="0"/>
              <a:chExt cx="406400" cy="406400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406400" cy="406400"/>
              </a:xfrm>
              <a:custGeom>
                <a:avLst/>
                <a:gdLst/>
                <a:ahLst/>
                <a:cxnLst/>
                <a:rect r="r" b="b" t="t" l="l"/>
                <a:pathLst>
                  <a:path h="406400" w="406400">
                    <a:moveTo>
                      <a:pt x="0" y="0"/>
                    </a:moveTo>
                    <a:lnTo>
                      <a:pt x="203200" y="0"/>
                    </a:lnTo>
                    <a:lnTo>
                      <a:pt x="406400" y="203200"/>
                    </a:lnTo>
                    <a:lnTo>
                      <a:pt x="203200" y="406400"/>
                    </a:lnTo>
                    <a:lnTo>
                      <a:pt x="0" y="406400"/>
                    </a:lnTo>
                    <a:lnTo>
                      <a:pt x="203200" y="2032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FFFFFF">
                    <a:alpha val="29804"/>
                  </a:srgbClr>
                </a:solidFill>
                <a:prstDash val="solid"/>
                <a:miter/>
              </a:ln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177800" y="-57150"/>
                <a:ext cx="152400" cy="4635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grpSp>
          <p:nvGrpSpPr>
            <p:cNvPr name="Group 13" id="13"/>
            <p:cNvGrpSpPr/>
            <p:nvPr/>
          </p:nvGrpSpPr>
          <p:grpSpPr>
            <a:xfrm rot="0">
              <a:off x="8024887" y="0"/>
              <a:ext cx="9988942" cy="9988942"/>
              <a:chOff x="0" y="0"/>
              <a:chExt cx="406400" cy="406400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406400" cy="406400"/>
              </a:xfrm>
              <a:custGeom>
                <a:avLst/>
                <a:gdLst/>
                <a:ahLst/>
                <a:cxnLst/>
                <a:rect r="r" b="b" t="t" l="l"/>
                <a:pathLst>
                  <a:path h="406400" w="406400">
                    <a:moveTo>
                      <a:pt x="0" y="0"/>
                    </a:moveTo>
                    <a:lnTo>
                      <a:pt x="203200" y="0"/>
                    </a:lnTo>
                    <a:lnTo>
                      <a:pt x="406400" y="203200"/>
                    </a:lnTo>
                    <a:lnTo>
                      <a:pt x="203200" y="406400"/>
                    </a:lnTo>
                    <a:lnTo>
                      <a:pt x="0" y="406400"/>
                    </a:lnTo>
                    <a:lnTo>
                      <a:pt x="203200" y="2032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FFFFFF">
                    <a:alpha val="29804"/>
                  </a:srgbClr>
                </a:solidFill>
                <a:prstDash val="solid"/>
                <a:miter/>
              </a:ln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177800" y="-57150"/>
                <a:ext cx="152400" cy="4635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</p:grpSp>
      <p:grpSp>
        <p:nvGrpSpPr>
          <p:cNvPr name="Group 16" id="16"/>
          <p:cNvGrpSpPr/>
          <p:nvPr/>
        </p:nvGrpSpPr>
        <p:grpSpPr>
          <a:xfrm rot="0">
            <a:off x="8779594" y="4861660"/>
            <a:ext cx="4377171" cy="4039399"/>
            <a:chOff x="0" y="0"/>
            <a:chExt cx="5297956" cy="4889129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5297956" cy="4889129"/>
            </a:xfrm>
            <a:custGeom>
              <a:avLst/>
              <a:gdLst/>
              <a:ahLst/>
              <a:cxnLst/>
              <a:rect r="r" b="b" t="t" l="l"/>
              <a:pathLst>
                <a:path h="4889129" w="5297956">
                  <a:moveTo>
                    <a:pt x="5297956" y="0"/>
                  </a:moveTo>
                  <a:lnTo>
                    <a:pt x="3391529" y="4889129"/>
                  </a:lnTo>
                  <a:lnTo>
                    <a:pt x="0" y="4889129"/>
                  </a:lnTo>
                  <a:lnTo>
                    <a:pt x="1884235" y="0"/>
                  </a:lnTo>
                  <a:lnTo>
                    <a:pt x="5297956" y="0"/>
                  </a:lnTo>
                  <a:close/>
                </a:path>
              </a:pathLst>
            </a:custGeom>
            <a:blipFill>
              <a:blip r:embed="rId2"/>
              <a:stretch>
                <a:fillRect l="0" t="-36510" r="0" b="-26134"/>
              </a:stretch>
            </a:blip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12882129" y="2841961"/>
            <a:ext cx="4377171" cy="4039399"/>
            <a:chOff x="0" y="0"/>
            <a:chExt cx="5297956" cy="4889129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5297956" cy="4889129"/>
            </a:xfrm>
            <a:custGeom>
              <a:avLst/>
              <a:gdLst/>
              <a:ahLst/>
              <a:cxnLst/>
              <a:rect r="r" b="b" t="t" l="l"/>
              <a:pathLst>
                <a:path h="4889129" w="5297956">
                  <a:moveTo>
                    <a:pt x="5297956" y="0"/>
                  </a:moveTo>
                  <a:lnTo>
                    <a:pt x="3391529" y="4889129"/>
                  </a:lnTo>
                  <a:lnTo>
                    <a:pt x="0" y="4889129"/>
                  </a:lnTo>
                  <a:lnTo>
                    <a:pt x="1884235" y="0"/>
                  </a:lnTo>
                  <a:lnTo>
                    <a:pt x="5297956" y="0"/>
                  </a:lnTo>
                  <a:close/>
                </a:path>
              </a:pathLst>
            </a:custGeom>
            <a:blipFill>
              <a:blip r:embed="rId3"/>
              <a:stretch>
                <a:fillRect l="0" t="-37742" r="0" b="-37742"/>
              </a:stretch>
            </a:blipFill>
          </p:spPr>
        </p:sp>
      </p:grpSp>
      <p:sp>
        <p:nvSpPr>
          <p:cNvPr name="TextBox 20" id="20"/>
          <p:cNvSpPr txBox="true"/>
          <p:nvPr/>
        </p:nvSpPr>
        <p:spPr>
          <a:xfrm rot="0">
            <a:off x="-80831" y="508318"/>
            <a:ext cx="9224831" cy="1050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29"/>
              </a:lnSpc>
            </a:pPr>
            <a:r>
              <a:rPr lang="en-US" b="true" sz="6999" i="true">
                <a:solidFill>
                  <a:srgbClr val="FFFFFF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FUTURE OUTLOOK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720387" y="2705689"/>
            <a:ext cx="11161742" cy="9136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86"/>
              </a:lnSpc>
            </a:pPr>
            <a:r>
              <a:rPr lang="en-US" sz="5400" b="true">
                <a:solidFill>
                  <a:srgbClr val="9C9C9C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A SUSTAINABLE TOMORROW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99479" y="4634494"/>
            <a:ext cx="9044521" cy="42665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14628" indent="-357314" lvl="1">
              <a:lnSpc>
                <a:spcPts val="5626"/>
              </a:lnSpc>
              <a:buFont typeface="Arial"/>
              <a:buChar char="•"/>
            </a:pPr>
            <a:r>
              <a:rPr lang="en-US" sz="330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Projection: Majority of new cars will be electric by 2035</a:t>
            </a:r>
          </a:p>
          <a:p>
            <a:pPr algn="just" marL="714628" indent="-357314" lvl="1">
              <a:lnSpc>
                <a:spcPts val="5626"/>
              </a:lnSpc>
              <a:buFont typeface="Arial"/>
              <a:buChar char="•"/>
            </a:pPr>
            <a:r>
              <a:rPr lang="en-US" sz="330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Glob</a:t>
            </a:r>
            <a:r>
              <a:rPr lang="en-US" sz="330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al effort toward net-zero emissions</a:t>
            </a:r>
          </a:p>
          <a:p>
            <a:pPr algn="just" marL="714628" indent="-357314" lvl="1">
              <a:lnSpc>
                <a:spcPts val="5626"/>
              </a:lnSpc>
              <a:buFont typeface="Arial"/>
              <a:buChar char="•"/>
            </a:pPr>
            <a:r>
              <a:rPr lang="en-US" sz="330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Integ</a:t>
            </a:r>
            <a:r>
              <a:rPr lang="en-US" sz="330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ration with renewable energy sources</a:t>
            </a:r>
          </a:p>
          <a:p>
            <a:pPr algn="just">
              <a:lnSpc>
                <a:spcPts val="5626"/>
              </a:lnSpc>
            </a:pP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77547" y="838200"/>
            <a:ext cx="10142889" cy="2489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b="true" sz="6999" i="true">
                <a:solidFill>
                  <a:srgbClr val="FFFFFF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CONCLUSION</a:t>
            </a:r>
          </a:p>
          <a:p>
            <a:pPr algn="l">
              <a:lnSpc>
                <a:spcPts val="9799"/>
              </a:lnSpc>
              <a:spcBef>
                <a:spcPct val="0"/>
              </a:spcBef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1302349" y="4635340"/>
            <a:ext cx="8893283" cy="3552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14628" indent="-357314" lvl="1">
              <a:lnSpc>
                <a:spcPts val="5626"/>
              </a:lnSpc>
              <a:buFont typeface="Arial"/>
              <a:buChar char="•"/>
            </a:pPr>
            <a:r>
              <a:rPr lang="en-US" sz="330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EVs are environmentally, economically, and technologically superior</a:t>
            </a:r>
          </a:p>
          <a:p>
            <a:pPr algn="l" marL="714628" indent="-357314" lvl="1">
              <a:lnSpc>
                <a:spcPts val="5626"/>
              </a:lnSpc>
              <a:buFont typeface="Arial"/>
              <a:buChar char="•"/>
            </a:pPr>
            <a:r>
              <a:rPr lang="en-US" sz="330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Growing global momentum</a:t>
            </a:r>
          </a:p>
          <a:p>
            <a:pPr algn="l" marL="714628" indent="-357314" lvl="1">
              <a:lnSpc>
                <a:spcPts val="5626"/>
              </a:lnSpc>
              <a:buFont typeface="Arial"/>
              <a:buChar char="•"/>
            </a:pPr>
            <a:r>
              <a:rPr lang="en-US" sz="330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Now is the time to go electric!</a:t>
            </a:r>
          </a:p>
          <a:p>
            <a:pPr algn="l">
              <a:lnSpc>
                <a:spcPts val="5626"/>
              </a:lnSpc>
            </a:pPr>
          </a:p>
        </p:txBody>
      </p:sp>
      <p:sp>
        <p:nvSpPr>
          <p:cNvPr name="Freeform 5" id="5"/>
          <p:cNvSpPr/>
          <p:nvPr/>
        </p:nvSpPr>
        <p:spPr>
          <a:xfrm flipH="true" flipV="false" rot="0">
            <a:off x="9243914" y="5439395"/>
            <a:ext cx="7660307" cy="2748135"/>
          </a:xfrm>
          <a:custGeom>
            <a:avLst/>
            <a:gdLst/>
            <a:ahLst/>
            <a:cxnLst/>
            <a:rect r="r" b="b" t="t" l="l"/>
            <a:pathLst>
              <a:path h="2748135" w="7660307">
                <a:moveTo>
                  <a:pt x="7660307" y="0"/>
                </a:moveTo>
                <a:lnTo>
                  <a:pt x="0" y="0"/>
                </a:lnTo>
                <a:lnTo>
                  <a:pt x="0" y="2748136"/>
                </a:lnTo>
                <a:lnTo>
                  <a:pt x="7660307" y="2748136"/>
                </a:lnTo>
                <a:lnTo>
                  <a:pt x="7660307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3435043" y="7629921"/>
            <a:ext cx="7385392" cy="4095312"/>
            <a:chOff x="0" y="0"/>
            <a:chExt cx="9847189" cy="5460416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0" y="0"/>
              <a:ext cx="5460416" cy="5460416"/>
              <a:chOff x="0" y="0"/>
              <a:chExt cx="406400" cy="40640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406400" cy="406400"/>
              </a:xfrm>
              <a:custGeom>
                <a:avLst/>
                <a:gdLst/>
                <a:ahLst/>
                <a:cxnLst/>
                <a:rect r="r" b="b" t="t" l="l"/>
                <a:pathLst>
                  <a:path h="406400" w="406400">
                    <a:moveTo>
                      <a:pt x="0" y="0"/>
                    </a:moveTo>
                    <a:lnTo>
                      <a:pt x="203200" y="0"/>
                    </a:lnTo>
                    <a:lnTo>
                      <a:pt x="406400" y="203200"/>
                    </a:lnTo>
                    <a:lnTo>
                      <a:pt x="203200" y="406400"/>
                    </a:lnTo>
                    <a:lnTo>
                      <a:pt x="0" y="406400"/>
                    </a:lnTo>
                    <a:lnTo>
                      <a:pt x="203200" y="2032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FFFFFF">
                    <a:alpha val="29804"/>
                  </a:srgbClr>
                </a:solidFill>
                <a:prstDash val="solid"/>
                <a:miter/>
              </a:ln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177800" y="-66675"/>
                <a:ext cx="152400" cy="4730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00"/>
                  </a:lnSpc>
                </a:pPr>
              </a:p>
            </p:txBody>
          </p:sp>
        </p:grpSp>
        <p:grpSp>
          <p:nvGrpSpPr>
            <p:cNvPr name="Group 10" id="10"/>
            <p:cNvGrpSpPr/>
            <p:nvPr/>
          </p:nvGrpSpPr>
          <p:grpSpPr>
            <a:xfrm rot="0">
              <a:off x="4386773" y="0"/>
              <a:ext cx="5460416" cy="5460416"/>
              <a:chOff x="0" y="0"/>
              <a:chExt cx="406400" cy="406400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406400" cy="406400"/>
              </a:xfrm>
              <a:custGeom>
                <a:avLst/>
                <a:gdLst/>
                <a:ahLst/>
                <a:cxnLst/>
                <a:rect r="r" b="b" t="t" l="l"/>
                <a:pathLst>
                  <a:path h="406400" w="406400">
                    <a:moveTo>
                      <a:pt x="0" y="0"/>
                    </a:moveTo>
                    <a:lnTo>
                      <a:pt x="203200" y="0"/>
                    </a:lnTo>
                    <a:lnTo>
                      <a:pt x="406400" y="203200"/>
                    </a:lnTo>
                    <a:lnTo>
                      <a:pt x="203200" y="406400"/>
                    </a:lnTo>
                    <a:lnTo>
                      <a:pt x="0" y="406400"/>
                    </a:lnTo>
                    <a:lnTo>
                      <a:pt x="203200" y="2032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FFFFFF">
                    <a:alpha val="29804"/>
                  </a:srgbClr>
                </a:solidFill>
                <a:prstDash val="solid"/>
                <a:miter/>
              </a:ln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177800" y="-66675"/>
                <a:ext cx="152400" cy="4730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00"/>
                  </a:lnSpc>
                </a:pPr>
              </a:p>
            </p:txBody>
          </p:sp>
        </p:grpSp>
      </p:grpSp>
      <p:grpSp>
        <p:nvGrpSpPr>
          <p:cNvPr name="Group 13" id="13"/>
          <p:cNvGrpSpPr/>
          <p:nvPr/>
        </p:nvGrpSpPr>
        <p:grpSpPr>
          <a:xfrm rot="-10800000">
            <a:off x="8213044" y="-1018956"/>
            <a:ext cx="4095312" cy="4095312"/>
            <a:chOff x="0" y="0"/>
            <a:chExt cx="406400" cy="4064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406400" cy="406400"/>
            </a:xfrm>
            <a:custGeom>
              <a:avLst/>
              <a:gdLst/>
              <a:ahLst/>
              <a:cxnLst/>
              <a:rect r="r" b="b" t="t" l="l"/>
              <a:pathLst>
                <a:path h="406400" w="406400">
                  <a:moveTo>
                    <a:pt x="0" y="0"/>
                  </a:moveTo>
                  <a:lnTo>
                    <a:pt x="203200" y="0"/>
                  </a:lnTo>
                  <a:lnTo>
                    <a:pt x="406400" y="203200"/>
                  </a:lnTo>
                  <a:lnTo>
                    <a:pt x="2032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FFFFFF">
                  <a:alpha val="29804"/>
                </a:srgbClr>
              </a:solidFill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177800" y="-66675"/>
              <a:ext cx="152400" cy="473075"/>
            </a:xfrm>
            <a:prstGeom prst="rect">
              <a:avLst/>
            </a:prstGeom>
          </p:spPr>
          <p:txBody>
            <a:bodyPr anchor="ctr" rtlCol="false" tIns="134825" lIns="134825" bIns="134825" rIns="134825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-10800000">
            <a:off x="11864417" y="-875629"/>
            <a:ext cx="4095312" cy="4095312"/>
            <a:chOff x="0" y="0"/>
            <a:chExt cx="406400" cy="4064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406400" cy="406400"/>
            </a:xfrm>
            <a:custGeom>
              <a:avLst/>
              <a:gdLst/>
              <a:ahLst/>
              <a:cxnLst/>
              <a:rect r="r" b="b" t="t" l="l"/>
              <a:pathLst>
                <a:path h="406400" w="406400">
                  <a:moveTo>
                    <a:pt x="0" y="0"/>
                  </a:moveTo>
                  <a:lnTo>
                    <a:pt x="203200" y="0"/>
                  </a:lnTo>
                  <a:lnTo>
                    <a:pt x="406400" y="203200"/>
                  </a:lnTo>
                  <a:lnTo>
                    <a:pt x="2032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FFFFFF">
                  <a:alpha val="29804"/>
                </a:srgbClr>
              </a:solidFill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177800" y="-66675"/>
              <a:ext cx="152400" cy="473075"/>
            </a:xfrm>
            <a:prstGeom prst="rect">
              <a:avLst/>
            </a:prstGeom>
          </p:spPr>
          <p:txBody>
            <a:bodyPr anchor="ctr" rtlCol="false" tIns="134825" lIns="134825" bIns="134825" rIns="134825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459774" y="2981106"/>
            <a:ext cx="11161742" cy="9136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86"/>
              </a:lnSpc>
            </a:pPr>
            <a:r>
              <a:rPr lang="en-US" sz="5400" b="true">
                <a:solidFill>
                  <a:srgbClr val="9C9C9C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THE ROAD AHEAD IS ELECTRIC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421" t="0" r="-148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940461" y="9822110"/>
            <a:ext cx="7520277" cy="464890"/>
          </a:xfrm>
          <a:custGeom>
            <a:avLst/>
            <a:gdLst/>
            <a:ahLst/>
            <a:cxnLst/>
            <a:rect r="r" b="b" t="t" l="l"/>
            <a:pathLst>
              <a:path h="464890" w="7520277">
                <a:moveTo>
                  <a:pt x="0" y="0"/>
                </a:moveTo>
                <a:lnTo>
                  <a:pt x="7520277" y="0"/>
                </a:lnTo>
                <a:lnTo>
                  <a:pt x="7520277" y="464890"/>
                </a:lnTo>
                <a:lnTo>
                  <a:pt x="0" y="46489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725701" y="3645335"/>
            <a:ext cx="3508802" cy="4114800"/>
          </a:xfrm>
          <a:custGeom>
            <a:avLst/>
            <a:gdLst/>
            <a:ahLst/>
            <a:cxnLst/>
            <a:rect r="r" b="b" t="t" l="l"/>
            <a:pathLst>
              <a:path h="4114800" w="3508802">
                <a:moveTo>
                  <a:pt x="0" y="0"/>
                </a:moveTo>
                <a:lnTo>
                  <a:pt x="3508802" y="0"/>
                </a:lnTo>
                <a:lnTo>
                  <a:pt x="350880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73688" y="567496"/>
            <a:ext cx="17540625" cy="21566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629"/>
              </a:lnSpc>
              <a:spcBef>
                <a:spcPct val="0"/>
              </a:spcBef>
            </a:pPr>
            <a:r>
              <a:rPr lang="en-US" sz="12592">
                <a:solidFill>
                  <a:srgbClr val="5CE1E6"/>
                </a:solidFill>
                <a:latin typeface="Anton"/>
                <a:ea typeface="Anton"/>
                <a:cs typeface="Anton"/>
                <a:sym typeface="Anton"/>
              </a:rPr>
              <a:t> ELECTRIFICATION OF VEHICLES</a:t>
            </a:r>
          </a:p>
        </p:txBody>
      </p:sp>
      <p:sp>
        <p:nvSpPr>
          <p:cNvPr name="Freeform 6" id="6"/>
          <p:cNvSpPr/>
          <p:nvPr/>
        </p:nvSpPr>
        <p:spPr>
          <a:xfrm flipH="true" flipV="false" rot="0">
            <a:off x="15504899" y="3086100"/>
            <a:ext cx="3508802" cy="4114800"/>
          </a:xfrm>
          <a:custGeom>
            <a:avLst/>
            <a:gdLst/>
            <a:ahLst/>
            <a:cxnLst/>
            <a:rect r="r" b="b" t="t" l="l"/>
            <a:pathLst>
              <a:path h="4114800" w="3508802">
                <a:moveTo>
                  <a:pt x="3508802" y="0"/>
                </a:moveTo>
                <a:lnTo>
                  <a:pt x="0" y="0"/>
                </a:lnTo>
                <a:lnTo>
                  <a:pt x="0" y="4114800"/>
                </a:lnTo>
                <a:lnTo>
                  <a:pt x="3508802" y="4114800"/>
                </a:lnTo>
                <a:lnTo>
                  <a:pt x="3508802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2014697" y="0"/>
            <a:ext cx="7520277" cy="464890"/>
          </a:xfrm>
          <a:custGeom>
            <a:avLst/>
            <a:gdLst/>
            <a:ahLst/>
            <a:cxnLst/>
            <a:rect r="r" b="b" t="t" l="l"/>
            <a:pathLst>
              <a:path h="464890" w="7520277">
                <a:moveTo>
                  <a:pt x="0" y="0"/>
                </a:moveTo>
                <a:lnTo>
                  <a:pt x="7520277" y="0"/>
                </a:lnTo>
                <a:lnTo>
                  <a:pt x="7520277" y="464890"/>
                </a:lnTo>
                <a:lnTo>
                  <a:pt x="0" y="46489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783101" y="3772788"/>
            <a:ext cx="8436028" cy="9709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07"/>
              </a:lnSpc>
              <a:spcBef>
                <a:spcPct val="0"/>
              </a:spcBef>
            </a:pPr>
            <a:r>
              <a:rPr lang="en-US" sz="5647">
                <a:solidFill>
                  <a:srgbClr val="FFFFFF"/>
                </a:solidFill>
                <a:latin typeface="Antonio"/>
                <a:ea typeface="Antonio"/>
                <a:cs typeface="Antonio"/>
                <a:sym typeface="Antonio"/>
              </a:rPr>
              <a:t>RISE OF ELECTRIC VEHICLES (EVS)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659342" y="5472793"/>
            <a:ext cx="12145822" cy="33800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24"/>
              </a:lnSpc>
            </a:pPr>
            <a:r>
              <a:rPr lang="en-US" sz="3874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Transition from internal combustion engines (ICE) to EVs</a:t>
            </a:r>
          </a:p>
          <a:p>
            <a:pPr algn="l">
              <a:lnSpc>
                <a:spcPts val="5424"/>
              </a:lnSpc>
            </a:pPr>
            <a:r>
              <a:rPr lang="en-US" sz="3874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Environmental and economic benefits</a:t>
            </a:r>
          </a:p>
          <a:p>
            <a:pPr algn="l">
              <a:lnSpc>
                <a:spcPts val="5424"/>
              </a:lnSpc>
            </a:pPr>
            <a:r>
              <a:rPr lang="en-US" sz="3874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Growth in EV adoption worldwide</a:t>
            </a:r>
          </a:p>
          <a:p>
            <a:pPr algn="l">
              <a:lnSpc>
                <a:spcPts val="5424"/>
              </a:lnSpc>
            </a:pPr>
          </a:p>
        </p:txBody>
      </p:sp>
      <p:grpSp>
        <p:nvGrpSpPr>
          <p:cNvPr name="Group 10" id="10"/>
          <p:cNvGrpSpPr/>
          <p:nvPr/>
        </p:nvGrpSpPr>
        <p:grpSpPr>
          <a:xfrm rot="0">
            <a:off x="3023083" y="7760135"/>
            <a:ext cx="396278" cy="396278"/>
            <a:chOff x="0" y="0"/>
            <a:chExt cx="104369" cy="104369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04369" cy="104369"/>
            </a:xfrm>
            <a:custGeom>
              <a:avLst/>
              <a:gdLst/>
              <a:ahLst/>
              <a:cxnLst/>
              <a:rect r="r" b="b" t="t" l="l"/>
              <a:pathLst>
                <a:path h="104369" w="104369">
                  <a:moveTo>
                    <a:pt x="0" y="0"/>
                  </a:moveTo>
                  <a:lnTo>
                    <a:pt x="104369" y="0"/>
                  </a:lnTo>
                  <a:lnTo>
                    <a:pt x="104369" y="104369"/>
                  </a:lnTo>
                  <a:lnTo>
                    <a:pt x="0" y="104369"/>
                  </a:lnTo>
                  <a:close/>
                </a:path>
              </a:pathLst>
            </a:custGeom>
            <a:solidFill>
              <a:srgbClr val="5CE1E6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28575"/>
              <a:ext cx="104369" cy="1329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95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3023083" y="7002761"/>
            <a:ext cx="396278" cy="396278"/>
            <a:chOff x="0" y="0"/>
            <a:chExt cx="104369" cy="104369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04369" cy="104369"/>
            </a:xfrm>
            <a:custGeom>
              <a:avLst/>
              <a:gdLst/>
              <a:ahLst/>
              <a:cxnLst/>
              <a:rect r="r" b="b" t="t" l="l"/>
              <a:pathLst>
                <a:path h="104369" w="104369">
                  <a:moveTo>
                    <a:pt x="0" y="0"/>
                  </a:moveTo>
                  <a:lnTo>
                    <a:pt x="104369" y="0"/>
                  </a:lnTo>
                  <a:lnTo>
                    <a:pt x="104369" y="104369"/>
                  </a:lnTo>
                  <a:lnTo>
                    <a:pt x="0" y="104369"/>
                  </a:lnTo>
                  <a:close/>
                </a:path>
              </a:pathLst>
            </a:custGeom>
            <a:solidFill>
              <a:srgbClr val="5CE1E6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28575"/>
              <a:ext cx="104369" cy="1329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95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3023083" y="5675118"/>
            <a:ext cx="396278" cy="396278"/>
            <a:chOff x="0" y="0"/>
            <a:chExt cx="104369" cy="104369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04369" cy="104369"/>
            </a:xfrm>
            <a:custGeom>
              <a:avLst/>
              <a:gdLst/>
              <a:ahLst/>
              <a:cxnLst/>
              <a:rect r="r" b="b" t="t" l="l"/>
              <a:pathLst>
                <a:path h="104369" w="104369">
                  <a:moveTo>
                    <a:pt x="0" y="0"/>
                  </a:moveTo>
                  <a:lnTo>
                    <a:pt x="104369" y="0"/>
                  </a:lnTo>
                  <a:lnTo>
                    <a:pt x="104369" y="104369"/>
                  </a:lnTo>
                  <a:lnTo>
                    <a:pt x="0" y="104369"/>
                  </a:lnTo>
                  <a:close/>
                </a:path>
              </a:pathLst>
            </a:custGeom>
            <a:solidFill>
              <a:srgbClr val="5CE1E6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28575"/>
              <a:ext cx="104369" cy="1329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95"/>
                </a:lnSpc>
              </a:pP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368955" y="343485"/>
            <a:ext cx="9916392" cy="41765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354"/>
              </a:lnSpc>
            </a:pPr>
            <a:r>
              <a:rPr lang="en-US" sz="14221">
                <a:solidFill>
                  <a:srgbClr val="5CE1E6"/>
                </a:solidFill>
                <a:latin typeface="Anton"/>
                <a:ea typeface="Anton"/>
                <a:cs typeface="Anton"/>
                <a:sym typeface="Anton"/>
              </a:rPr>
              <a:t>AUTONOMOUS DRIVING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-1142872" y="2085824"/>
            <a:ext cx="3972652" cy="4114800"/>
          </a:xfrm>
          <a:custGeom>
            <a:avLst/>
            <a:gdLst/>
            <a:ahLst/>
            <a:cxnLst/>
            <a:rect r="r" b="b" t="t" l="l"/>
            <a:pathLst>
              <a:path h="4114800" w="3972652">
                <a:moveTo>
                  <a:pt x="0" y="0"/>
                </a:moveTo>
                <a:lnTo>
                  <a:pt x="3972652" y="0"/>
                </a:lnTo>
                <a:lnTo>
                  <a:pt x="397265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1285347" y="0"/>
            <a:ext cx="7002653" cy="10287000"/>
            <a:chOff x="0" y="0"/>
            <a:chExt cx="1084894" cy="1593725"/>
          </a:xfrm>
        </p:grpSpPr>
        <p:sp>
          <p:nvSpPr>
            <p:cNvPr name="Freeform 5" id="5"/>
            <p:cNvSpPr/>
            <p:nvPr/>
          </p:nvSpPr>
          <p:spPr>
            <a:xfrm flipH="true" flipV="false" rot="0">
              <a:off x="0" y="0"/>
              <a:ext cx="1084894" cy="1593725"/>
            </a:xfrm>
            <a:custGeom>
              <a:avLst/>
              <a:gdLst/>
              <a:ahLst/>
              <a:cxnLst/>
              <a:rect r="r" b="b" t="t" l="l"/>
              <a:pathLst>
                <a:path h="1593725" w="1084894">
                  <a:moveTo>
                    <a:pt x="1084894" y="0"/>
                  </a:moveTo>
                  <a:lnTo>
                    <a:pt x="0" y="0"/>
                  </a:lnTo>
                  <a:lnTo>
                    <a:pt x="0" y="1593725"/>
                  </a:lnTo>
                  <a:lnTo>
                    <a:pt x="1084894" y="1593725"/>
                  </a:lnTo>
                  <a:close/>
                </a:path>
              </a:pathLst>
            </a:custGeom>
            <a:blipFill>
              <a:blip r:embed="rId4"/>
              <a:stretch>
                <a:fillRect l="-60244" t="0" r="-60244" b="0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5400000">
            <a:off x="8203558" y="2474240"/>
            <a:ext cx="10677038" cy="5338519"/>
          </a:xfrm>
          <a:custGeom>
            <a:avLst/>
            <a:gdLst/>
            <a:ahLst/>
            <a:cxnLst/>
            <a:rect r="r" b="b" t="t" l="l"/>
            <a:pathLst>
              <a:path h="5338519" w="10677038">
                <a:moveTo>
                  <a:pt x="0" y="0"/>
                </a:moveTo>
                <a:lnTo>
                  <a:pt x="10677038" y="0"/>
                </a:lnTo>
                <a:lnTo>
                  <a:pt x="10677038" y="5338520"/>
                </a:lnTo>
                <a:lnTo>
                  <a:pt x="0" y="533852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368955" y="6740225"/>
            <a:ext cx="12551967" cy="3081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18"/>
              </a:lnSpc>
            </a:pPr>
            <a:r>
              <a:rPr lang="en-US" sz="387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Levels of vehicle autonomy (Level 0–5)</a:t>
            </a:r>
          </a:p>
          <a:p>
            <a:pPr algn="l">
              <a:lnSpc>
                <a:spcPts val="5006"/>
              </a:lnSpc>
            </a:pPr>
            <a:r>
              <a:rPr lang="en-US" sz="3575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Companies leading autonomous tech (e.g. Tesla, Waymo)</a:t>
            </a:r>
          </a:p>
          <a:p>
            <a:pPr algn="l">
              <a:lnSpc>
                <a:spcPts val="4666"/>
              </a:lnSpc>
            </a:pPr>
            <a:r>
              <a:rPr lang="en-US" sz="3333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Benefits: safety, efficiency, convenience</a:t>
            </a:r>
          </a:p>
          <a:p>
            <a:pPr algn="l">
              <a:lnSpc>
                <a:spcPts val="4496"/>
              </a:lnSpc>
            </a:pP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2940461" y="9822110"/>
            <a:ext cx="7520277" cy="464890"/>
          </a:xfrm>
          <a:custGeom>
            <a:avLst/>
            <a:gdLst/>
            <a:ahLst/>
            <a:cxnLst/>
            <a:rect r="r" b="b" t="t" l="l"/>
            <a:pathLst>
              <a:path h="464890" w="7520277">
                <a:moveTo>
                  <a:pt x="0" y="0"/>
                </a:moveTo>
                <a:lnTo>
                  <a:pt x="7520277" y="0"/>
                </a:lnTo>
                <a:lnTo>
                  <a:pt x="7520277" y="464890"/>
                </a:lnTo>
                <a:lnTo>
                  <a:pt x="0" y="46489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3145538" y="-195019"/>
            <a:ext cx="7315200" cy="1847088"/>
          </a:xfrm>
          <a:custGeom>
            <a:avLst/>
            <a:gdLst/>
            <a:ahLst/>
            <a:cxnLst/>
            <a:rect r="r" b="b" t="t" l="l"/>
            <a:pathLst>
              <a:path h="1847088" w="7315200">
                <a:moveTo>
                  <a:pt x="0" y="0"/>
                </a:moveTo>
                <a:lnTo>
                  <a:pt x="7315200" y="0"/>
                </a:lnTo>
                <a:lnTo>
                  <a:pt x="7315200" y="1847088"/>
                </a:lnTo>
                <a:lnTo>
                  <a:pt x="0" y="184708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50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3715791" y="5029200"/>
            <a:ext cx="6683545" cy="1666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07"/>
              </a:lnSpc>
            </a:pPr>
            <a:r>
              <a:rPr lang="en-US" sz="5647">
                <a:solidFill>
                  <a:srgbClr val="FFFFFF"/>
                </a:solidFill>
                <a:latin typeface="Antonio"/>
                <a:ea typeface="Antonio"/>
                <a:cs typeface="Antonio"/>
                <a:sym typeface="Antonio"/>
              </a:rPr>
              <a:t>SELF-DRIVING TECHNOLOGY</a:t>
            </a:r>
          </a:p>
          <a:p>
            <a:pPr algn="l">
              <a:lnSpc>
                <a:spcPts val="2587"/>
              </a:lnSpc>
            </a:pPr>
          </a:p>
          <a:p>
            <a:pPr algn="l">
              <a:lnSpc>
                <a:spcPts val="2587"/>
              </a:lnSpc>
              <a:spcBef>
                <a:spcPct val="0"/>
              </a:spcBef>
            </a:pPr>
          </a:p>
        </p:txBody>
      </p:sp>
      <p:grpSp>
        <p:nvGrpSpPr>
          <p:cNvPr name="Group 11" id="11"/>
          <p:cNvGrpSpPr/>
          <p:nvPr/>
        </p:nvGrpSpPr>
        <p:grpSpPr>
          <a:xfrm rot="0">
            <a:off x="830561" y="6959777"/>
            <a:ext cx="396278" cy="396278"/>
            <a:chOff x="0" y="0"/>
            <a:chExt cx="104369" cy="10436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04369" cy="104369"/>
            </a:xfrm>
            <a:custGeom>
              <a:avLst/>
              <a:gdLst/>
              <a:ahLst/>
              <a:cxnLst/>
              <a:rect r="r" b="b" t="t" l="l"/>
              <a:pathLst>
                <a:path h="104369" w="104369">
                  <a:moveTo>
                    <a:pt x="0" y="0"/>
                  </a:moveTo>
                  <a:lnTo>
                    <a:pt x="104369" y="0"/>
                  </a:lnTo>
                  <a:lnTo>
                    <a:pt x="104369" y="104369"/>
                  </a:lnTo>
                  <a:lnTo>
                    <a:pt x="0" y="104369"/>
                  </a:lnTo>
                  <a:close/>
                </a:path>
              </a:pathLst>
            </a:custGeom>
            <a:solidFill>
              <a:srgbClr val="5CE1E6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28575"/>
              <a:ext cx="104369" cy="1329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95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830561" y="8862022"/>
            <a:ext cx="396278" cy="396278"/>
            <a:chOff x="0" y="0"/>
            <a:chExt cx="104369" cy="104369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04369" cy="104369"/>
            </a:xfrm>
            <a:custGeom>
              <a:avLst/>
              <a:gdLst/>
              <a:ahLst/>
              <a:cxnLst/>
              <a:rect r="r" b="b" t="t" l="l"/>
              <a:pathLst>
                <a:path h="104369" w="104369">
                  <a:moveTo>
                    <a:pt x="0" y="0"/>
                  </a:moveTo>
                  <a:lnTo>
                    <a:pt x="104369" y="0"/>
                  </a:lnTo>
                  <a:lnTo>
                    <a:pt x="104369" y="104369"/>
                  </a:lnTo>
                  <a:lnTo>
                    <a:pt x="0" y="104369"/>
                  </a:lnTo>
                  <a:close/>
                </a:path>
              </a:pathLst>
            </a:custGeom>
            <a:solidFill>
              <a:srgbClr val="5CE1E6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28575"/>
              <a:ext cx="104369" cy="1329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95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830561" y="7575501"/>
            <a:ext cx="396278" cy="396278"/>
            <a:chOff x="0" y="0"/>
            <a:chExt cx="104369" cy="104369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04369" cy="104369"/>
            </a:xfrm>
            <a:custGeom>
              <a:avLst/>
              <a:gdLst/>
              <a:ahLst/>
              <a:cxnLst/>
              <a:rect r="r" b="b" t="t" l="l"/>
              <a:pathLst>
                <a:path h="104369" w="104369">
                  <a:moveTo>
                    <a:pt x="0" y="0"/>
                  </a:moveTo>
                  <a:lnTo>
                    <a:pt x="104369" y="0"/>
                  </a:lnTo>
                  <a:lnTo>
                    <a:pt x="104369" y="104369"/>
                  </a:lnTo>
                  <a:lnTo>
                    <a:pt x="0" y="104369"/>
                  </a:lnTo>
                  <a:close/>
                </a:path>
              </a:pathLst>
            </a:custGeom>
            <a:solidFill>
              <a:srgbClr val="5CE1E6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28575"/>
              <a:ext cx="104369" cy="1329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95"/>
                </a:lnSpc>
              </a:pP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14830308" y="1998027"/>
            <a:ext cx="6073622" cy="6290946"/>
          </a:xfrm>
          <a:custGeom>
            <a:avLst/>
            <a:gdLst/>
            <a:ahLst/>
            <a:cxnLst/>
            <a:rect r="r" b="b" t="t" l="l"/>
            <a:pathLst>
              <a:path h="6290946" w="6073622">
                <a:moveTo>
                  <a:pt x="6073622" y="0"/>
                </a:moveTo>
                <a:lnTo>
                  <a:pt x="0" y="0"/>
                </a:lnTo>
                <a:lnTo>
                  <a:pt x="0" y="6290946"/>
                </a:lnTo>
                <a:lnTo>
                  <a:pt x="6073622" y="6290946"/>
                </a:lnTo>
                <a:lnTo>
                  <a:pt x="6073622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559841" y="0"/>
            <a:ext cx="7002653" cy="10287000"/>
            <a:chOff x="0" y="0"/>
            <a:chExt cx="1084894" cy="159372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084894" cy="1593725"/>
            </a:xfrm>
            <a:custGeom>
              <a:avLst/>
              <a:gdLst/>
              <a:ahLst/>
              <a:cxnLst/>
              <a:rect r="r" b="b" t="t" l="l"/>
              <a:pathLst>
                <a:path h="1593725" w="1084894">
                  <a:moveTo>
                    <a:pt x="0" y="0"/>
                  </a:moveTo>
                  <a:lnTo>
                    <a:pt x="1084894" y="0"/>
                  </a:lnTo>
                  <a:lnTo>
                    <a:pt x="1084894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4"/>
              <a:stretch>
                <a:fillRect l="0" t="-1086" r="0" b="-1086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true" flipV="true" rot="5400000">
            <a:off x="-1564967" y="2474240"/>
            <a:ext cx="10677038" cy="5338519"/>
          </a:xfrm>
          <a:custGeom>
            <a:avLst/>
            <a:gdLst/>
            <a:ahLst/>
            <a:cxnLst/>
            <a:rect r="r" b="b" t="t" l="l"/>
            <a:pathLst>
              <a:path h="5338519" w="10677038">
                <a:moveTo>
                  <a:pt x="10677039" y="5338520"/>
                </a:moveTo>
                <a:lnTo>
                  <a:pt x="0" y="5338520"/>
                </a:lnTo>
                <a:lnTo>
                  <a:pt x="0" y="0"/>
                </a:lnTo>
                <a:lnTo>
                  <a:pt x="10677039" y="0"/>
                </a:lnTo>
                <a:lnTo>
                  <a:pt x="10677039" y="533852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253379" y="299120"/>
            <a:ext cx="7592654" cy="41765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6350"/>
              </a:lnSpc>
            </a:pPr>
            <a:r>
              <a:rPr lang="en-US" sz="14217">
                <a:solidFill>
                  <a:srgbClr val="5CE1E6"/>
                </a:solidFill>
                <a:latin typeface="Anton"/>
                <a:ea typeface="Anton"/>
                <a:cs typeface="Anton"/>
                <a:sym typeface="Anton"/>
              </a:rPr>
              <a:t>CONNECTED VEHICLES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539002" y="6079558"/>
            <a:ext cx="10335766" cy="31285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011"/>
              </a:lnSpc>
            </a:pPr>
            <a:r>
              <a:rPr lang="en-US" sz="357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Vehicle-to-Everything (V2X) communication.</a:t>
            </a:r>
          </a:p>
          <a:p>
            <a:pPr algn="just">
              <a:lnSpc>
                <a:spcPts val="5011"/>
              </a:lnSpc>
            </a:pPr>
            <a:r>
              <a:rPr lang="en-US" sz="357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Real-time data sharing: traffic, weather, hazards.</a:t>
            </a:r>
          </a:p>
          <a:p>
            <a:pPr algn="just">
              <a:lnSpc>
                <a:spcPts val="5011"/>
              </a:lnSpc>
            </a:pPr>
            <a:r>
              <a:rPr lang="en-US" sz="357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Integration with smart cities and IoT.</a:t>
            </a:r>
          </a:p>
          <a:p>
            <a:pPr algn="just">
              <a:lnSpc>
                <a:spcPts val="5011"/>
              </a:lnSpc>
            </a:pP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378172" y="9363456"/>
            <a:ext cx="7315200" cy="1847088"/>
          </a:xfrm>
          <a:custGeom>
            <a:avLst/>
            <a:gdLst/>
            <a:ahLst/>
            <a:cxnLst/>
            <a:rect r="r" b="b" t="t" l="l"/>
            <a:pathLst>
              <a:path h="1847088" w="7315200">
                <a:moveTo>
                  <a:pt x="0" y="0"/>
                </a:moveTo>
                <a:lnTo>
                  <a:pt x="7315200" y="0"/>
                </a:lnTo>
                <a:lnTo>
                  <a:pt x="7315200" y="1847088"/>
                </a:lnTo>
                <a:lnTo>
                  <a:pt x="0" y="184708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50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3114629" y="0"/>
            <a:ext cx="7520277" cy="464890"/>
          </a:xfrm>
          <a:custGeom>
            <a:avLst/>
            <a:gdLst/>
            <a:ahLst/>
            <a:cxnLst/>
            <a:rect r="r" b="b" t="t" l="l"/>
            <a:pathLst>
              <a:path h="464890" w="7520277">
                <a:moveTo>
                  <a:pt x="0" y="0"/>
                </a:moveTo>
                <a:lnTo>
                  <a:pt x="7520277" y="0"/>
                </a:lnTo>
                <a:lnTo>
                  <a:pt x="7520277" y="464890"/>
                </a:lnTo>
                <a:lnTo>
                  <a:pt x="0" y="46489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6539002" y="4956442"/>
            <a:ext cx="6683545" cy="9709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07"/>
              </a:lnSpc>
              <a:spcBef>
                <a:spcPct val="0"/>
              </a:spcBef>
            </a:pPr>
            <a:r>
              <a:rPr lang="en-US" sz="5647">
                <a:solidFill>
                  <a:srgbClr val="FFFFFF"/>
                </a:solidFill>
                <a:latin typeface="Antonio"/>
                <a:ea typeface="Antonio"/>
                <a:cs typeface="Antonio"/>
                <a:sym typeface="Antonio"/>
              </a:rPr>
              <a:t>THE INTERNET OF CARS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5798082" y="8090834"/>
            <a:ext cx="396278" cy="396278"/>
            <a:chOff x="0" y="0"/>
            <a:chExt cx="104369" cy="10436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04369" cy="104369"/>
            </a:xfrm>
            <a:custGeom>
              <a:avLst/>
              <a:gdLst/>
              <a:ahLst/>
              <a:cxnLst/>
              <a:rect r="r" b="b" t="t" l="l"/>
              <a:pathLst>
                <a:path h="104369" w="104369">
                  <a:moveTo>
                    <a:pt x="0" y="0"/>
                  </a:moveTo>
                  <a:lnTo>
                    <a:pt x="104369" y="0"/>
                  </a:lnTo>
                  <a:lnTo>
                    <a:pt x="104369" y="104369"/>
                  </a:lnTo>
                  <a:lnTo>
                    <a:pt x="0" y="104369"/>
                  </a:lnTo>
                  <a:close/>
                </a:path>
              </a:pathLst>
            </a:custGeom>
            <a:solidFill>
              <a:srgbClr val="5CE1E6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28575"/>
              <a:ext cx="104369" cy="1329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95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5798082" y="6818256"/>
            <a:ext cx="396278" cy="396278"/>
            <a:chOff x="0" y="0"/>
            <a:chExt cx="104369" cy="104369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04369" cy="104369"/>
            </a:xfrm>
            <a:custGeom>
              <a:avLst/>
              <a:gdLst/>
              <a:ahLst/>
              <a:cxnLst/>
              <a:rect r="r" b="b" t="t" l="l"/>
              <a:pathLst>
                <a:path h="104369" w="104369">
                  <a:moveTo>
                    <a:pt x="0" y="0"/>
                  </a:moveTo>
                  <a:lnTo>
                    <a:pt x="104369" y="0"/>
                  </a:lnTo>
                  <a:lnTo>
                    <a:pt x="104369" y="104369"/>
                  </a:lnTo>
                  <a:lnTo>
                    <a:pt x="0" y="104369"/>
                  </a:lnTo>
                  <a:close/>
                </a:path>
              </a:pathLst>
            </a:custGeom>
            <a:solidFill>
              <a:srgbClr val="5CE1E6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28575"/>
              <a:ext cx="104369" cy="1329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95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5798082" y="6223796"/>
            <a:ext cx="396278" cy="396278"/>
            <a:chOff x="0" y="0"/>
            <a:chExt cx="104369" cy="104369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04369" cy="104369"/>
            </a:xfrm>
            <a:custGeom>
              <a:avLst/>
              <a:gdLst/>
              <a:ahLst/>
              <a:cxnLst/>
              <a:rect r="r" b="b" t="t" l="l"/>
              <a:pathLst>
                <a:path h="104369" w="104369">
                  <a:moveTo>
                    <a:pt x="0" y="0"/>
                  </a:moveTo>
                  <a:lnTo>
                    <a:pt x="104369" y="0"/>
                  </a:lnTo>
                  <a:lnTo>
                    <a:pt x="104369" y="104369"/>
                  </a:lnTo>
                  <a:lnTo>
                    <a:pt x="0" y="104369"/>
                  </a:lnTo>
                  <a:close/>
                </a:path>
              </a:pathLst>
            </a:custGeom>
            <a:solidFill>
              <a:srgbClr val="5CE1E6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28575"/>
              <a:ext cx="104369" cy="1329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95"/>
                </a:lnSpc>
              </a:pP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114880" y="5143500"/>
            <a:ext cx="3972652" cy="4114800"/>
          </a:xfrm>
          <a:custGeom>
            <a:avLst/>
            <a:gdLst/>
            <a:ahLst/>
            <a:cxnLst/>
            <a:rect r="r" b="b" t="t" l="l"/>
            <a:pathLst>
              <a:path h="4114800" w="3972652">
                <a:moveTo>
                  <a:pt x="0" y="0"/>
                </a:moveTo>
                <a:lnTo>
                  <a:pt x="3972652" y="0"/>
                </a:lnTo>
                <a:lnTo>
                  <a:pt x="397265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49641" y="0"/>
            <a:ext cx="8038359" cy="10287000"/>
            <a:chOff x="0" y="0"/>
            <a:chExt cx="1245352" cy="159372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45352" cy="1593725"/>
            </a:xfrm>
            <a:custGeom>
              <a:avLst/>
              <a:gdLst/>
              <a:ahLst/>
              <a:cxnLst/>
              <a:rect r="r" b="b" t="t" l="l"/>
              <a:pathLst>
                <a:path h="1593725" w="1245352">
                  <a:moveTo>
                    <a:pt x="0" y="0"/>
                  </a:moveTo>
                  <a:lnTo>
                    <a:pt x="1245352" y="0"/>
                  </a:lnTo>
                  <a:lnTo>
                    <a:pt x="1245352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4"/>
              <a:stretch>
                <a:fillRect l="-37530" t="0" r="-55638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5400000">
            <a:off x="7580381" y="2474240"/>
            <a:ext cx="10677038" cy="5338519"/>
          </a:xfrm>
          <a:custGeom>
            <a:avLst/>
            <a:gdLst/>
            <a:ahLst/>
            <a:cxnLst/>
            <a:rect r="r" b="b" t="t" l="l"/>
            <a:pathLst>
              <a:path h="5338519" w="10677038">
                <a:moveTo>
                  <a:pt x="0" y="0"/>
                </a:moveTo>
                <a:lnTo>
                  <a:pt x="10677038" y="0"/>
                </a:lnTo>
                <a:lnTo>
                  <a:pt x="10677038" y="5338520"/>
                </a:lnTo>
                <a:lnTo>
                  <a:pt x="0" y="533852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145538" y="-195019"/>
            <a:ext cx="7315200" cy="1847088"/>
          </a:xfrm>
          <a:custGeom>
            <a:avLst/>
            <a:gdLst/>
            <a:ahLst/>
            <a:cxnLst/>
            <a:rect r="r" b="b" t="t" l="l"/>
            <a:pathLst>
              <a:path h="1847088" w="7315200">
                <a:moveTo>
                  <a:pt x="0" y="0"/>
                </a:moveTo>
                <a:lnTo>
                  <a:pt x="7315200" y="0"/>
                </a:lnTo>
                <a:lnTo>
                  <a:pt x="7315200" y="1847088"/>
                </a:lnTo>
                <a:lnTo>
                  <a:pt x="0" y="184708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50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940461" y="9822110"/>
            <a:ext cx="7520277" cy="464890"/>
          </a:xfrm>
          <a:custGeom>
            <a:avLst/>
            <a:gdLst/>
            <a:ahLst/>
            <a:cxnLst/>
            <a:rect r="r" b="b" t="t" l="l"/>
            <a:pathLst>
              <a:path h="464890" w="7520277">
                <a:moveTo>
                  <a:pt x="0" y="0"/>
                </a:moveTo>
                <a:lnTo>
                  <a:pt x="7520277" y="0"/>
                </a:lnTo>
                <a:lnTo>
                  <a:pt x="7520277" y="464890"/>
                </a:lnTo>
                <a:lnTo>
                  <a:pt x="0" y="46489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522963" y="5500248"/>
            <a:ext cx="8988999" cy="37580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013"/>
              </a:lnSpc>
            </a:pPr>
            <a:r>
              <a:rPr lang="en-US" sz="358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Growth of ride-sharing and car-sharing platforms.</a:t>
            </a:r>
          </a:p>
          <a:p>
            <a:pPr algn="just">
              <a:lnSpc>
                <a:spcPts val="5013"/>
              </a:lnSpc>
            </a:pPr>
            <a:r>
              <a:rPr lang="en-US" sz="358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Reduction in vehicle ownership.</a:t>
            </a:r>
          </a:p>
          <a:p>
            <a:pPr algn="just">
              <a:lnSpc>
                <a:spcPts val="5013"/>
              </a:lnSpc>
            </a:pPr>
            <a:r>
              <a:rPr lang="en-US" sz="358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Cost-effective and eco-friendly transport solutions.</a:t>
            </a:r>
          </a:p>
          <a:p>
            <a:pPr algn="just">
              <a:lnSpc>
                <a:spcPts val="5013"/>
              </a:lnSpc>
            </a:pPr>
          </a:p>
        </p:txBody>
      </p:sp>
      <p:grpSp>
        <p:nvGrpSpPr>
          <p:cNvPr name="Group 9" id="9"/>
          <p:cNvGrpSpPr/>
          <p:nvPr/>
        </p:nvGrpSpPr>
        <p:grpSpPr>
          <a:xfrm rot="0">
            <a:off x="2993336" y="7398319"/>
            <a:ext cx="396278" cy="396278"/>
            <a:chOff x="0" y="0"/>
            <a:chExt cx="104369" cy="10436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04369" cy="104369"/>
            </a:xfrm>
            <a:custGeom>
              <a:avLst/>
              <a:gdLst/>
              <a:ahLst/>
              <a:cxnLst/>
              <a:rect r="r" b="b" t="t" l="l"/>
              <a:pathLst>
                <a:path h="104369" w="104369">
                  <a:moveTo>
                    <a:pt x="0" y="0"/>
                  </a:moveTo>
                  <a:lnTo>
                    <a:pt x="104369" y="0"/>
                  </a:lnTo>
                  <a:lnTo>
                    <a:pt x="104369" y="104369"/>
                  </a:lnTo>
                  <a:lnTo>
                    <a:pt x="0" y="104369"/>
                  </a:lnTo>
                  <a:close/>
                </a:path>
              </a:pathLst>
            </a:custGeom>
            <a:solidFill>
              <a:srgbClr val="5CE1E6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28575"/>
              <a:ext cx="104369" cy="1329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95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2993336" y="6804622"/>
            <a:ext cx="396278" cy="396278"/>
            <a:chOff x="0" y="0"/>
            <a:chExt cx="104369" cy="104369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04369" cy="104369"/>
            </a:xfrm>
            <a:custGeom>
              <a:avLst/>
              <a:gdLst/>
              <a:ahLst/>
              <a:cxnLst/>
              <a:rect r="r" b="b" t="t" l="l"/>
              <a:pathLst>
                <a:path h="104369" w="104369">
                  <a:moveTo>
                    <a:pt x="0" y="0"/>
                  </a:moveTo>
                  <a:lnTo>
                    <a:pt x="104369" y="0"/>
                  </a:lnTo>
                  <a:lnTo>
                    <a:pt x="104369" y="104369"/>
                  </a:lnTo>
                  <a:lnTo>
                    <a:pt x="0" y="104369"/>
                  </a:lnTo>
                  <a:close/>
                </a:path>
              </a:pathLst>
            </a:custGeom>
            <a:solidFill>
              <a:srgbClr val="5CE1E6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28575"/>
              <a:ext cx="104369" cy="1329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95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2992229" y="5576448"/>
            <a:ext cx="396278" cy="396278"/>
            <a:chOff x="0" y="0"/>
            <a:chExt cx="104369" cy="104369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04369" cy="104369"/>
            </a:xfrm>
            <a:custGeom>
              <a:avLst/>
              <a:gdLst/>
              <a:ahLst/>
              <a:cxnLst/>
              <a:rect r="r" b="b" t="t" l="l"/>
              <a:pathLst>
                <a:path h="104369" w="104369">
                  <a:moveTo>
                    <a:pt x="0" y="0"/>
                  </a:moveTo>
                  <a:lnTo>
                    <a:pt x="104369" y="0"/>
                  </a:lnTo>
                  <a:lnTo>
                    <a:pt x="104369" y="104369"/>
                  </a:lnTo>
                  <a:lnTo>
                    <a:pt x="0" y="104369"/>
                  </a:lnTo>
                  <a:close/>
                </a:path>
              </a:pathLst>
            </a:custGeom>
            <a:solidFill>
              <a:srgbClr val="5CE1E6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28575"/>
              <a:ext cx="104369" cy="1329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95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390835" y="876870"/>
            <a:ext cx="12121128" cy="2110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469"/>
              </a:lnSpc>
            </a:pPr>
            <a:r>
              <a:rPr lang="en-US" sz="14321">
                <a:solidFill>
                  <a:srgbClr val="5CE1E6"/>
                </a:solidFill>
                <a:latin typeface="Anton"/>
                <a:ea typeface="Anton"/>
                <a:cs typeface="Anton"/>
                <a:sym typeface="Anton"/>
              </a:rPr>
              <a:t>SHARED MOBILITY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871446" y="3520510"/>
            <a:ext cx="8520825" cy="9709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07"/>
              </a:lnSpc>
              <a:spcBef>
                <a:spcPct val="0"/>
              </a:spcBef>
            </a:pPr>
            <a:r>
              <a:rPr lang="en-US" sz="5647">
                <a:solidFill>
                  <a:srgbClr val="FFFFFF"/>
                </a:solidFill>
                <a:latin typeface="Antonio"/>
                <a:ea typeface="Antonio"/>
                <a:cs typeface="Antonio"/>
                <a:sym typeface="Antonio"/>
              </a:rPr>
              <a:t>FROM OWNERSHIP TO ACCESS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142872" y="2085824"/>
            <a:ext cx="3972652" cy="4114800"/>
          </a:xfrm>
          <a:custGeom>
            <a:avLst/>
            <a:gdLst/>
            <a:ahLst/>
            <a:cxnLst/>
            <a:rect r="r" b="b" t="t" l="l"/>
            <a:pathLst>
              <a:path h="4114800" w="3972652">
                <a:moveTo>
                  <a:pt x="0" y="0"/>
                </a:moveTo>
                <a:lnTo>
                  <a:pt x="3972652" y="0"/>
                </a:lnTo>
                <a:lnTo>
                  <a:pt x="397265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1285347" y="0"/>
            <a:ext cx="7002653" cy="10287000"/>
            <a:chOff x="0" y="0"/>
            <a:chExt cx="1084894" cy="159372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084894" cy="1593725"/>
            </a:xfrm>
            <a:custGeom>
              <a:avLst/>
              <a:gdLst/>
              <a:ahLst/>
              <a:cxnLst/>
              <a:rect r="r" b="b" t="t" l="l"/>
              <a:pathLst>
                <a:path h="1593725" w="1084894">
                  <a:moveTo>
                    <a:pt x="0" y="0"/>
                  </a:moveTo>
                  <a:lnTo>
                    <a:pt x="1084894" y="0"/>
                  </a:lnTo>
                  <a:lnTo>
                    <a:pt x="1084894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4"/>
              <a:stretch>
                <a:fillRect l="-60244" t="0" r="-60244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5400000">
            <a:off x="8203558" y="2474240"/>
            <a:ext cx="10677038" cy="5338519"/>
          </a:xfrm>
          <a:custGeom>
            <a:avLst/>
            <a:gdLst/>
            <a:ahLst/>
            <a:cxnLst/>
            <a:rect r="r" b="b" t="t" l="l"/>
            <a:pathLst>
              <a:path h="5338519" w="10677038">
                <a:moveTo>
                  <a:pt x="0" y="0"/>
                </a:moveTo>
                <a:lnTo>
                  <a:pt x="10677038" y="0"/>
                </a:lnTo>
                <a:lnTo>
                  <a:pt x="10677038" y="5338520"/>
                </a:lnTo>
                <a:lnTo>
                  <a:pt x="0" y="533852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114629" y="0"/>
            <a:ext cx="7520277" cy="464890"/>
          </a:xfrm>
          <a:custGeom>
            <a:avLst/>
            <a:gdLst/>
            <a:ahLst/>
            <a:cxnLst/>
            <a:rect r="r" b="b" t="t" l="l"/>
            <a:pathLst>
              <a:path h="464890" w="7520277">
                <a:moveTo>
                  <a:pt x="0" y="0"/>
                </a:moveTo>
                <a:lnTo>
                  <a:pt x="7520277" y="0"/>
                </a:lnTo>
                <a:lnTo>
                  <a:pt x="7520277" y="464890"/>
                </a:lnTo>
                <a:lnTo>
                  <a:pt x="0" y="46489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144000" y="8634931"/>
            <a:ext cx="7315200" cy="1847088"/>
          </a:xfrm>
          <a:custGeom>
            <a:avLst/>
            <a:gdLst/>
            <a:ahLst/>
            <a:cxnLst/>
            <a:rect r="r" b="b" t="t" l="l"/>
            <a:pathLst>
              <a:path h="1847088" w="7315200">
                <a:moveTo>
                  <a:pt x="0" y="0"/>
                </a:moveTo>
                <a:lnTo>
                  <a:pt x="7315200" y="0"/>
                </a:lnTo>
                <a:lnTo>
                  <a:pt x="7315200" y="1847088"/>
                </a:lnTo>
                <a:lnTo>
                  <a:pt x="0" y="184708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50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430600" y="512515"/>
            <a:ext cx="13111477" cy="49385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900"/>
              </a:lnSpc>
            </a:pPr>
            <a:r>
              <a:rPr lang="en-US" sz="11217">
                <a:solidFill>
                  <a:srgbClr val="5CE1E6"/>
                </a:solidFill>
                <a:latin typeface="Anton"/>
                <a:ea typeface="Anton"/>
                <a:cs typeface="Anton"/>
                <a:sym typeface="Anton"/>
              </a:rPr>
              <a:t>SUSTAINABLE MATERIALS </a:t>
            </a:r>
          </a:p>
          <a:p>
            <a:pPr algn="l">
              <a:lnSpc>
                <a:spcPts val="12900"/>
              </a:lnSpc>
            </a:pPr>
            <a:r>
              <a:rPr lang="en-US" sz="11217">
                <a:solidFill>
                  <a:srgbClr val="5CE1E6"/>
                </a:solidFill>
                <a:latin typeface="Anton"/>
                <a:ea typeface="Anton"/>
                <a:cs typeface="Anton"/>
                <a:sym typeface="Anton"/>
              </a:rPr>
              <a:t>&amp; DESIGN</a:t>
            </a:r>
          </a:p>
          <a:p>
            <a:pPr algn="l">
              <a:lnSpc>
                <a:spcPts val="12900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4601801" y="4600867"/>
            <a:ext cx="6683545" cy="9709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07"/>
              </a:lnSpc>
              <a:spcBef>
                <a:spcPct val="0"/>
              </a:spcBef>
            </a:pPr>
            <a:r>
              <a:rPr lang="en-US" sz="5647">
                <a:solidFill>
                  <a:srgbClr val="FFFFFF"/>
                </a:solidFill>
                <a:latin typeface="Antonio"/>
                <a:ea typeface="Antonio"/>
                <a:cs typeface="Antonio"/>
                <a:sym typeface="Antonio"/>
              </a:rPr>
              <a:t>GREEN MANUFACTURING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49581" y="6758432"/>
            <a:ext cx="10109639" cy="24998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011"/>
              </a:lnSpc>
            </a:pPr>
            <a:r>
              <a:rPr lang="en-US" sz="357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Use of recycled and renewable materials.</a:t>
            </a:r>
          </a:p>
          <a:p>
            <a:pPr algn="just">
              <a:lnSpc>
                <a:spcPts val="5011"/>
              </a:lnSpc>
            </a:pPr>
            <a:r>
              <a:rPr lang="en-US" sz="357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Lightweight, energy-efficient designs.</a:t>
            </a:r>
          </a:p>
          <a:p>
            <a:pPr algn="just">
              <a:lnSpc>
                <a:spcPts val="5011"/>
              </a:lnSpc>
            </a:pPr>
            <a:r>
              <a:rPr lang="en-US" sz="357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Circular economy in automotive production.</a:t>
            </a:r>
          </a:p>
          <a:p>
            <a:pPr algn="just">
              <a:lnSpc>
                <a:spcPts val="5011"/>
              </a:lnSpc>
            </a:pPr>
          </a:p>
        </p:txBody>
      </p:sp>
      <p:grpSp>
        <p:nvGrpSpPr>
          <p:cNvPr name="Group 11" id="11"/>
          <p:cNvGrpSpPr/>
          <p:nvPr/>
        </p:nvGrpSpPr>
        <p:grpSpPr>
          <a:xfrm rot="0">
            <a:off x="430600" y="6834632"/>
            <a:ext cx="396278" cy="396278"/>
            <a:chOff x="0" y="0"/>
            <a:chExt cx="104369" cy="10436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04369" cy="104369"/>
            </a:xfrm>
            <a:custGeom>
              <a:avLst/>
              <a:gdLst/>
              <a:ahLst/>
              <a:cxnLst/>
              <a:rect r="r" b="b" t="t" l="l"/>
              <a:pathLst>
                <a:path h="104369" w="104369">
                  <a:moveTo>
                    <a:pt x="0" y="0"/>
                  </a:moveTo>
                  <a:lnTo>
                    <a:pt x="104369" y="0"/>
                  </a:lnTo>
                  <a:lnTo>
                    <a:pt x="104369" y="104369"/>
                  </a:lnTo>
                  <a:lnTo>
                    <a:pt x="0" y="104369"/>
                  </a:lnTo>
                  <a:close/>
                </a:path>
              </a:pathLst>
            </a:custGeom>
            <a:solidFill>
              <a:srgbClr val="5CE1E6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28575"/>
              <a:ext cx="104369" cy="1329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95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447176" y="7435869"/>
            <a:ext cx="396278" cy="396278"/>
            <a:chOff x="0" y="0"/>
            <a:chExt cx="104369" cy="104369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04369" cy="104369"/>
            </a:xfrm>
            <a:custGeom>
              <a:avLst/>
              <a:gdLst/>
              <a:ahLst/>
              <a:cxnLst/>
              <a:rect r="r" b="b" t="t" l="l"/>
              <a:pathLst>
                <a:path h="104369" w="104369">
                  <a:moveTo>
                    <a:pt x="0" y="0"/>
                  </a:moveTo>
                  <a:lnTo>
                    <a:pt x="104369" y="0"/>
                  </a:lnTo>
                  <a:lnTo>
                    <a:pt x="104369" y="104369"/>
                  </a:lnTo>
                  <a:lnTo>
                    <a:pt x="0" y="104369"/>
                  </a:lnTo>
                  <a:close/>
                </a:path>
              </a:pathLst>
            </a:custGeom>
            <a:solidFill>
              <a:srgbClr val="5CE1E6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28575"/>
              <a:ext cx="104369" cy="1329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95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447176" y="8046466"/>
            <a:ext cx="396278" cy="396278"/>
            <a:chOff x="0" y="0"/>
            <a:chExt cx="104369" cy="104369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04369" cy="104369"/>
            </a:xfrm>
            <a:custGeom>
              <a:avLst/>
              <a:gdLst/>
              <a:ahLst/>
              <a:cxnLst/>
              <a:rect r="r" b="b" t="t" l="l"/>
              <a:pathLst>
                <a:path h="104369" w="104369">
                  <a:moveTo>
                    <a:pt x="0" y="0"/>
                  </a:moveTo>
                  <a:lnTo>
                    <a:pt x="104369" y="0"/>
                  </a:lnTo>
                  <a:lnTo>
                    <a:pt x="104369" y="104369"/>
                  </a:lnTo>
                  <a:lnTo>
                    <a:pt x="0" y="104369"/>
                  </a:lnTo>
                  <a:close/>
                </a:path>
              </a:pathLst>
            </a:custGeom>
            <a:solidFill>
              <a:srgbClr val="5CE1E6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28575"/>
              <a:ext cx="104369" cy="1329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95"/>
                </a:lnSpc>
              </a:pPr>
            </a:p>
          </p:txBody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14830308" y="1998027"/>
            <a:ext cx="6073622" cy="6290946"/>
          </a:xfrm>
          <a:custGeom>
            <a:avLst/>
            <a:gdLst/>
            <a:ahLst/>
            <a:cxnLst/>
            <a:rect r="r" b="b" t="t" l="l"/>
            <a:pathLst>
              <a:path h="6290946" w="6073622">
                <a:moveTo>
                  <a:pt x="6073622" y="0"/>
                </a:moveTo>
                <a:lnTo>
                  <a:pt x="0" y="0"/>
                </a:lnTo>
                <a:lnTo>
                  <a:pt x="0" y="6290946"/>
                </a:lnTo>
                <a:lnTo>
                  <a:pt x="6073622" y="6290946"/>
                </a:lnTo>
                <a:lnTo>
                  <a:pt x="6073622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559841" y="0"/>
            <a:ext cx="7002653" cy="10287000"/>
            <a:chOff x="0" y="0"/>
            <a:chExt cx="1084894" cy="159372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084894" cy="1593725"/>
            </a:xfrm>
            <a:custGeom>
              <a:avLst/>
              <a:gdLst/>
              <a:ahLst/>
              <a:cxnLst/>
              <a:rect r="r" b="b" t="t" l="l"/>
              <a:pathLst>
                <a:path h="1593725" w="1084894">
                  <a:moveTo>
                    <a:pt x="0" y="0"/>
                  </a:moveTo>
                  <a:lnTo>
                    <a:pt x="1084894" y="0"/>
                  </a:lnTo>
                  <a:lnTo>
                    <a:pt x="1084894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4"/>
              <a:stretch>
                <a:fillRect l="-96559" t="0" r="-623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true" flipV="true" rot="5400000">
            <a:off x="-1564967" y="2474240"/>
            <a:ext cx="10677038" cy="5338519"/>
          </a:xfrm>
          <a:custGeom>
            <a:avLst/>
            <a:gdLst/>
            <a:ahLst/>
            <a:cxnLst/>
            <a:rect r="r" b="b" t="t" l="l"/>
            <a:pathLst>
              <a:path h="5338519" w="10677038">
                <a:moveTo>
                  <a:pt x="10677039" y="5338520"/>
                </a:moveTo>
                <a:lnTo>
                  <a:pt x="0" y="5338520"/>
                </a:lnTo>
                <a:lnTo>
                  <a:pt x="0" y="0"/>
                </a:lnTo>
                <a:lnTo>
                  <a:pt x="10677039" y="0"/>
                </a:lnTo>
                <a:lnTo>
                  <a:pt x="10677039" y="533852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78172" y="9363456"/>
            <a:ext cx="7315200" cy="1847088"/>
          </a:xfrm>
          <a:custGeom>
            <a:avLst/>
            <a:gdLst/>
            <a:ahLst/>
            <a:cxnLst/>
            <a:rect r="r" b="b" t="t" l="l"/>
            <a:pathLst>
              <a:path h="1847088" w="7315200">
                <a:moveTo>
                  <a:pt x="0" y="0"/>
                </a:moveTo>
                <a:lnTo>
                  <a:pt x="7315200" y="0"/>
                </a:lnTo>
                <a:lnTo>
                  <a:pt x="7315200" y="1847088"/>
                </a:lnTo>
                <a:lnTo>
                  <a:pt x="0" y="184708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50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1678" y="531565"/>
            <a:ext cx="13092951" cy="41573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6330"/>
              </a:lnSpc>
            </a:pPr>
            <a:r>
              <a:rPr lang="en-US" sz="14200">
                <a:solidFill>
                  <a:srgbClr val="5CE1E6"/>
                </a:solidFill>
                <a:latin typeface="Anton"/>
                <a:ea typeface="Anton"/>
                <a:cs typeface="Anton"/>
                <a:sym typeface="Anton"/>
              </a:rPr>
              <a:t>ALTERNATIVE FUELS</a:t>
            </a:r>
          </a:p>
          <a:p>
            <a:pPr algn="r">
              <a:lnSpc>
                <a:spcPts val="16330"/>
              </a:lnSpc>
            </a:pP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3114629" y="0"/>
            <a:ext cx="7520277" cy="464890"/>
          </a:xfrm>
          <a:custGeom>
            <a:avLst/>
            <a:gdLst/>
            <a:ahLst/>
            <a:cxnLst/>
            <a:rect r="r" b="b" t="t" l="l"/>
            <a:pathLst>
              <a:path h="464890" w="7520277">
                <a:moveTo>
                  <a:pt x="0" y="0"/>
                </a:moveTo>
                <a:lnTo>
                  <a:pt x="7520277" y="0"/>
                </a:lnTo>
                <a:lnTo>
                  <a:pt x="7520277" y="464890"/>
                </a:lnTo>
                <a:lnTo>
                  <a:pt x="0" y="46489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6568153" y="3146153"/>
            <a:ext cx="6683545" cy="29712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07"/>
              </a:lnSpc>
            </a:pPr>
            <a:r>
              <a:rPr lang="en-US" sz="5647">
                <a:solidFill>
                  <a:srgbClr val="FFFFFF"/>
                </a:solidFill>
                <a:latin typeface="Antonio"/>
                <a:ea typeface="Antonio"/>
                <a:cs typeface="Antonio"/>
                <a:sym typeface="Antonio"/>
              </a:rPr>
              <a:t>BEYOND ELECTRICITY</a:t>
            </a:r>
          </a:p>
          <a:p>
            <a:pPr algn="l">
              <a:lnSpc>
                <a:spcPts val="7907"/>
              </a:lnSpc>
            </a:pPr>
          </a:p>
          <a:p>
            <a:pPr algn="l">
              <a:lnSpc>
                <a:spcPts val="7907"/>
              </a:lnSpc>
              <a:spcBef>
                <a:spcPct val="0"/>
              </a:spcBef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6754223" y="5030614"/>
            <a:ext cx="8641401" cy="32121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164"/>
              </a:lnSpc>
            </a:pPr>
            <a:r>
              <a:rPr lang="en-US" sz="368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Hydrogen fuel cell vehicles (FCEVs).</a:t>
            </a:r>
          </a:p>
          <a:p>
            <a:pPr algn="just">
              <a:lnSpc>
                <a:spcPts val="5164"/>
              </a:lnSpc>
            </a:pPr>
            <a:r>
              <a:rPr lang="en-US" sz="368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Biofuels and synthetic fuels.</a:t>
            </a:r>
          </a:p>
          <a:p>
            <a:pPr algn="just">
              <a:lnSpc>
                <a:spcPts val="5164"/>
              </a:lnSpc>
            </a:pPr>
            <a:r>
              <a:rPr lang="en-US" sz="368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Comparing different zero-emission technologies.</a:t>
            </a:r>
          </a:p>
          <a:p>
            <a:pPr algn="just">
              <a:lnSpc>
                <a:spcPts val="5164"/>
              </a:lnSpc>
            </a:pPr>
          </a:p>
        </p:txBody>
      </p:sp>
      <p:grpSp>
        <p:nvGrpSpPr>
          <p:cNvPr name="Group 11" id="11"/>
          <p:cNvGrpSpPr/>
          <p:nvPr/>
        </p:nvGrpSpPr>
        <p:grpSpPr>
          <a:xfrm rot="0">
            <a:off x="6171876" y="6471887"/>
            <a:ext cx="396278" cy="396278"/>
            <a:chOff x="0" y="0"/>
            <a:chExt cx="104369" cy="10436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04369" cy="104369"/>
            </a:xfrm>
            <a:custGeom>
              <a:avLst/>
              <a:gdLst/>
              <a:ahLst/>
              <a:cxnLst/>
              <a:rect r="r" b="b" t="t" l="l"/>
              <a:pathLst>
                <a:path h="104369" w="104369">
                  <a:moveTo>
                    <a:pt x="0" y="0"/>
                  </a:moveTo>
                  <a:lnTo>
                    <a:pt x="104369" y="0"/>
                  </a:lnTo>
                  <a:lnTo>
                    <a:pt x="104369" y="104369"/>
                  </a:lnTo>
                  <a:lnTo>
                    <a:pt x="0" y="104369"/>
                  </a:lnTo>
                  <a:close/>
                </a:path>
              </a:pathLst>
            </a:custGeom>
            <a:solidFill>
              <a:srgbClr val="5CE1E6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28575"/>
              <a:ext cx="104369" cy="1329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95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6171876" y="5807693"/>
            <a:ext cx="396278" cy="396278"/>
            <a:chOff x="0" y="0"/>
            <a:chExt cx="104369" cy="104369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04369" cy="104369"/>
            </a:xfrm>
            <a:custGeom>
              <a:avLst/>
              <a:gdLst/>
              <a:ahLst/>
              <a:cxnLst/>
              <a:rect r="r" b="b" t="t" l="l"/>
              <a:pathLst>
                <a:path h="104369" w="104369">
                  <a:moveTo>
                    <a:pt x="0" y="0"/>
                  </a:moveTo>
                  <a:lnTo>
                    <a:pt x="104369" y="0"/>
                  </a:lnTo>
                  <a:lnTo>
                    <a:pt x="104369" y="104369"/>
                  </a:lnTo>
                  <a:lnTo>
                    <a:pt x="0" y="104369"/>
                  </a:lnTo>
                  <a:close/>
                </a:path>
              </a:pathLst>
            </a:custGeom>
            <a:solidFill>
              <a:srgbClr val="5CE1E6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28575"/>
              <a:ext cx="104369" cy="1329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95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6171876" y="5143500"/>
            <a:ext cx="396278" cy="396278"/>
            <a:chOff x="0" y="0"/>
            <a:chExt cx="104369" cy="104369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04369" cy="104369"/>
            </a:xfrm>
            <a:custGeom>
              <a:avLst/>
              <a:gdLst/>
              <a:ahLst/>
              <a:cxnLst/>
              <a:rect r="r" b="b" t="t" l="l"/>
              <a:pathLst>
                <a:path h="104369" w="104369">
                  <a:moveTo>
                    <a:pt x="0" y="0"/>
                  </a:moveTo>
                  <a:lnTo>
                    <a:pt x="104369" y="0"/>
                  </a:lnTo>
                  <a:lnTo>
                    <a:pt x="104369" y="104369"/>
                  </a:lnTo>
                  <a:lnTo>
                    <a:pt x="0" y="104369"/>
                  </a:lnTo>
                  <a:close/>
                </a:path>
              </a:pathLst>
            </a:custGeom>
            <a:solidFill>
              <a:srgbClr val="5CE1E6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28575"/>
              <a:ext cx="104369" cy="1329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95"/>
                </a:lnSpc>
              </a:pPr>
            </a:p>
          </p:txBody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114880" y="5143500"/>
            <a:ext cx="3972652" cy="4114800"/>
          </a:xfrm>
          <a:custGeom>
            <a:avLst/>
            <a:gdLst/>
            <a:ahLst/>
            <a:cxnLst/>
            <a:rect r="r" b="b" t="t" l="l"/>
            <a:pathLst>
              <a:path h="4114800" w="3972652">
                <a:moveTo>
                  <a:pt x="0" y="0"/>
                </a:moveTo>
                <a:lnTo>
                  <a:pt x="3972652" y="0"/>
                </a:lnTo>
                <a:lnTo>
                  <a:pt x="397265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49641" y="0"/>
            <a:ext cx="8038359" cy="10287000"/>
            <a:chOff x="0" y="0"/>
            <a:chExt cx="1245352" cy="159372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45352" cy="1593725"/>
            </a:xfrm>
            <a:custGeom>
              <a:avLst/>
              <a:gdLst/>
              <a:ahLst/>
              <a:cxnLst/>
              <a:rect r="r" b="b" t="t" l="l"/>
              <a:pathLst>
                <a:path h="1593725" w="1245352">
                  <a:moveTo>
                    <a:pt x="0" y="0"/>
                  </a:moveTo>
                  <a:lnTo>
                    <a:pt x="1245352" y="0"/>
                  </a:lnTo>
                  <a:lnTo>
                    <a:pt x="1245352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4"/>
              <a:stretch>
                <a:fillRect l="0" t="-8642" r="0" b="-8642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5400000">
            <a:off x="7580381" y="2474240"/>
            <a:ext cx="10677038" cy="5338519"/>
          </a:xfrm>
          <a:custGeom>
            <a:avLst/>
            <a:gdLst/>
            <a:ahLst/>
            <a:cxnLst/>
            <a:rect r="r" b="b" t="t" l="l"/>
            <a:pathLst>
              <a:path h="5338519" w="10677038">
                <a:moveTo>
                  <a:pt x="0" y="0"/>
                </a:moveTo>
                <a:lnTo>
                  <a:pt x="10677038" y="0"/>
                </a:lnTo>
                <a:lnTo>
                  <a:pt x="10677038" y="5338520"/>
                </a:lnTo>
                <a:lnTo>
                  <a:pt x="0" y="533852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145538" y="-195019"/>
            <a:ext cx="7315200" cy="1847088"/>
          </a:xfrm>
          <a:custGeom>
            <a:avLst/>
            <a:gdLst/>
            <a:ahLst/>
            <a:cxnLst/>
            <a:rect r="r" b="b" t="t" l="l"/>
            <a:pathLst>
              <a:path h="1847088" w="7315200">
                <a:moveTo>
                  <a:pt x="0" y="0"/>
                </a:moveTo>
                <a:lnTo>
                  <a:pt x="7315200" y="0"/>
                </a:lnTo>
                <a:lnTo>
                  <a:pt x="7315200" y="1847088"/>
                </a:lnTo>
                <a:lnTo>
                  <a:pt x="0" y="184708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50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17777" y="375894"/>
            <a:ext cx="11584077" cy="4196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469"/>
              </a:lnSpc>
            </a:pPr>
            <a:r>
              <a:rPr lang="en-US" sz="14321">
                <a:solidFill>
                  <a:srgbClr val="5CE1E6"/>
                </a:solidFill>
                <a:latin typeface="Anton"/>
                <a:ea typeface="Anton"/>
                <a:cs typeface="Anton"/>
                <a:sym typeface="Anton"/>
              </a:rPr>
              <a:t>SMART INFRASTRUCTURE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074880" y="4768376"/>
            <a:ext cx="6683545" cy="29712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07"/>
              </a:lnSpc>
            </a:pPr>
            <a:r>
              <a:rPr lang="en-US" sz="5647">
                <a:solidFill>
                  <a:srgbClr val="FFFFFF"/>
                </a:solidFill>
                <a:latin typeface="Antonio"/>
                <a:ea typeface="Antonio"/>
                <a:cs typeface="Antonio"/>
                <a:sym typeface="Antonio"/>
              </a:rPr>
              <a:t>ROADS THAT THINK</a:t>
            </a:r>
          </a:p>
          <a:p>
            <a:pPr algn="l">
              <a:lnSpc>
                <a:spcPts val="7907"/>
              </a:lnSpc>
            </a:pPr>
          </a:p>
          <a:p>
            <a:pPr algn="l">
              <a:lnSpc>
                <a:spcPts val="7907"/>
              </a:lnSpc>
              <a:spcBef>
                <a:spcPct val="0"/>
              </a:spcBef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3599520" y="6046152"/>
            <a:ext cx="8641401" cy="38599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164"/>
              </a:lnSpc>
            </a:pPr>
            <a:r>
              <a:rPr lang="en-US" sz="368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Smart traffic lights and adaptive signals.</a:t>
            </a:r>
          </a:p>
          <a:p>
            <a:pPr algn="just">
              <a:lnSpc>
                <a:spcPts val="5164"/>
              </a:lnSpc>
            </a:pPr>
            <a:r>
              <a:rPr lang="en-US" sz="368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EV charging infrastructure.</a:t>
            </a:r>
          </a:p>
          <a:p>
            <a:pPr algn="just">
              <a:lnSpc>
                <a:spcPts val="5164"/>
              </a:lnSpc>
            </a:pPr>
            <a:r>
              <a:rPr lang="en-US" sz="368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Integration with 5G and AI for real-time traffic management.</a:t>
            </a:r>
          </a:p>
          <a:p>
            <a:pPr algn="just">
              <a:lnSpc>
                <a:spcPts val="5164"/>
              </a:lnSpc>
            </a:pPr>
          </a:p>
        </p:txBody>
      </p:sp>
      <p:grpSp>
        <p:nvGrpSpPr>
          <p:cNvPr name="Group 10" id="10"/>
          <p:cNvGrpSpPr/>
          <p:nvPr/>
        </p:nvGrpSpPr>
        <p:grpSpPr>
          <a:xfrm rot="0">
            <a:off x="3030507" y="8263813"/>
            <a:ext cx="396278" cy="396278"/>
            <a:chOff x="0" y="0"/>
            <a:chExt cx="104369" cy="104369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04369" cy="104369"/>
            </a:xfrm>
            <a:custGeom>
              <a:avLst/>
              <a:gdLst/>
              <a:ahLst/>
              <a:cxnLst/>
              <a:rect r="r" b="b" t="t" l="l"/>
              <a:pathLst>
                <a:path h="104369" w="104369">
                  <a:moveTo>
                    <a:pt x="0" y="0"/>
                  </a:moveTo>
                  <a:lnTo>
                    <a:pt x="104369" y="0"/>
                  </a:lnTo>
                  <a:lnTo>
                    <a:pt x="104369" y="104369"/>
                  </a:lnTo>
                  <a:lnTo>
                    <a:pt x="0" y="104369"/>
                  </a:lnTo>
                  <a:close/>
                </a:path>
              </a:pathLst>
            </a:custGeom>
            <a:solidFill>
              <a:srgbClr val="5CE1E6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28575"/>
              <a:ext cx="104369" cy="1329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95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3030507" y="6219822"/>
            <a:ext cx="396278" cy="396278"/>
            <a:chOff x="0" y="0"/>
            <a:chExt cx="104369" cy="104369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04369" cy="104369"/>
            </a:xfrm>
            <a:custGeom>
              <a:avLst/>
              <a:gdLst/>
              <a:ahLst/>
              <a:cxnLst/>
              <a:rect r="r" b="b" t="t" l="l"/>
              <a:pathLst>
                <a:path h="104369" w="104369">
                  <a:moveTo>
                    <a:pt x="0" y="0"/>
                  </a:moveTo>
                  <a:lnTo>
                    <a:pt x="104369" y="0"/>
                  </a:lnTo>
                  <a:lnTo>
                    <a:pt x="104369" y="104369"/>
                  </a:lnTo>
                  <a:lnTo>
                    <a:pt x="0" y="104369"/>
                  </a:lnTo>
                  <a:close/>
                </a:path>
              </a:pathLst>
            </a:custGeom>
            <a:solidFill>
              <a:srgbClr val="5CE1E6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28575"/>
              <a:ext cx="104369" cy="1329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95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3030507" y="7541454"/>
            <a:ext cx="396278" cy="396278"/>
            <a:chOff x="0" y="0"/>
            <a:chExt cx="104369" cy="104369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04369" cy="104369"/>
            </a:xfrm>
            <a:custGeom>
              <a:avLst/>
              <a:gdLst/>
              <a:ahLst/>
              <a:cxnLst/>
              <a:rect r="r" b="b" t="t" l="l"/>
              <a:pathLst>
                <a:path h="104369" w="104369">
                  <a:moveTo>
                    <a:pt x="0" y="0"/>
                  </a:moveTo>
                  <a:lnTo>
                    <a:pt x="104369" y="0"/>
                  </a:lnTo>
                  <a:lnTo>
                    <a:pt x="104369" y="104369"/>
                  </a:lnTo>
                  <a:lnTo>
                    <a:pt x="0" y="104369"/>
                  </a:lnTo>
                  <a:close/>
                </a:path>
              </a:pathLst>
            </a:custGeom>
            <a:solidFill>
              <a:srgbClr val="5CE1E6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28575"/>
              <a:ext cx="104369" cy="1329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95"/>
                </a:lnSpc>
              </a:pP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0">
            <a:off x="13092861" y="9974510"/>
            <a:ext cx="7520277" cy="464890"/>
          </a:xfrm>
          <a:custGeom>
            <a:avLst/>
            <a:gdLst/>
            <a:ahLst/>
            <a:cxnLst/>
            <a:rect r="r" b="b" t="t" l="l"/>
            <a:pathLst>
              <a:path h="464890" w="7520277">
                <a:moveTo>
                  <a:pt x="0" y="0"/>
                </a:moveTo>
                <a:lnTo>
                  <a:pt x="7520277" y="0"/>
                </a:lnTo>
                <a:lnTo>
                  <a:pt x="7520277" y="464890"/>
                </a:lnTo>
                <a:lnTo>
                  <a:pt x="0" y="46489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DAGopFFJXbg</dc:identifier>
  <dcterms:modified xsi:type="dcterms:W3CDTF">2011-08-01T06:04:30Z</dcterms:modified>
  <cp:revision>1</cp:revision>
  <dc:title>Black and Blue Modern Simple Car Dealer Presentation</dc:title>
</cp:coreProperties>
</file>